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9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</p:sldIdLst>
  <p:sldSz cy="5143500" cx="9144000"/>
  <p:notesSz cx="6858000" cy="9144000"/>
  <p:embeddedFontLst>
    <p:embeddedFont>
      <p:font typeface="Roboto Black"/>
      <p:bold r:id="rId45"/>
      <p:boldItalic r:id="rId46"/>
    </p:embeddedFont>
    <p:embeddedFont>
      <p:font typeface="Roboto"/>
      <p:regular r:id="rId47"/>
      <p:bold r:id="rId48"/>
      <p:italic r:id="rId49"/>
      <p:boldItalic r:id="rId50"/>
    </p:embeddedFont>
    <p:embeddedFont>
      <p:font typeface="Lato"/>
      <p:regular r:id="rId51"/>
      <p:bold r:id="rId52"/>
      <p:italic r:id="rId53"/>
      <p:boldItalic r:id="rId5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Ann Sasi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BF78FB4-E55E-4F13-B925-654297C56157}">
  <a:tblStyle styleId="{6BF78FB4-E55E-4F13-B925-654297C561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font" Target="fonts/RobotoBlack-boldItalic.fntdata"/><Relationship Id="rId45" Type="http://schemas.openxmlformats.org/officeDocument/2006/relationships/font" Target="fonts/RobotoBlack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48" Type="http://schemas.openxmlformats.org/officeDocument/2006/relationships/font" Target="fonts/Roboto-bold.fntdata"/><Relationship Id="rId47" Type="http://schemas.openxmlformats.org/officeDocument/2006/relationships/font" Target="fonts/Roboto-regular.fntdata"/><Relationship Id="rId49" Type="http://schemas.openxmlformats.org/officeDocument/2006/relationships/font" Target="fonts/Roboto-italic.fntdata"/><Relationship Id="rId5" Type="http://schemas.openxmlformats.org/officeDocument/2006/relationships/commentAuthors" Target="commentAuthors.xml"/><Relationship Id="rId6" Type="http://schemas.openxmlformats.org/officeDocument/2006/relationships/slideMaster" Target="slideMasters/slideMaster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font" Target="fonts/Lato-regular.fntdata"/><Relationship Id="rId50" Type="http://schemas.openxmlformats.org/officeDocument/2006/relationships/font" Target="fonts/Roboto-boldItalic.fntdata"/><Relationship Id="rId53" Type="http://schemas.openxmlformats.org/officeDocument/2006/relationships/font" Target="fonts/Lato-italic.fntdata"/><Relationship Id="rId52" Type="http://schemas.openxmlformats.org/officeDocument/2006/relationships/font" Target="fonts/Lato-bold.fntdata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54" Type="http://schemas.openxmlformats.org/officeDocument/2006/relationships/font" Target="fonts/Lato-boldItalic.fntdata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6-06-08T01:30:28.870">
    <p:pos x="3044" y="725"/>
    <p:text>cant have an or we have to finalize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e8fd9f413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e8fd9f413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ecf894a41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ecf894a41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e8fd9f413a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e8fd9f413a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e8fd9f413a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e8fd9f413a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ecfa2e9841_14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ecfa2e9841_14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e8fd9f413a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e8fd9f413a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Insert image of poor ocr json 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ea17eaf44e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ea17eaf44e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ecfa2e9841_14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ecfa2e9841_14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ecfa2e9841_15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ecfa2e9841_15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ecfa2e9841_15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ecfa2e9841_15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ecfa2e9841_16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ecfa2e9841_16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129b446e57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129b446e57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ecfa2e9841_16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ecfa2e9841_16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ecfa2e9841_14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ecfa2e9841_14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ecfa2e9841_14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ecfa2e9841_14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129b446e57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129b446e57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ee87f19ab7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ee87f19ab7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ecfa2e9841_16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ecfa2e9841_1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ecfa2e9841_16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ecfa2e9841_16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ecfa2e9841_16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ecfa2e9841_16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ecfa2e9841_16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ecfa2e9841_16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ecfa2e9841_16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ecfa2e9841_16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129b446e57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129b446e57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ecfa2e9841_28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ecfa2e9841_28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ecfa2e9841_28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ecfa2e9841_28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ee87f19ab7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3ee87f19ab7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ecfa2e9841_29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ecfa2e9841_29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ecfa2e9841_16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3ecfa2e9841_16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ee87f19ab7_2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3ee87f19ab7_2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ecfa2e9841_15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3ecfa2e9841_15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38aea7051b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338aea7051b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129b446e57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129b446e57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e8fd9f413a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e8fd9f413a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ecfa2e9841_16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ecfa2e9841_16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e8fd9f413a_0_5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e8fd9f413a_0_5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e8fd9f413a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e8fd9f413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e8fd9f413a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e8fd9f413a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- blue">
  <p:cSld name="TITLE_AND_BODY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" type="body"/>
          </p:nvPr>
        </p:nvSpPr>
        <p:spPr>
          <a:xfrm>
            <a:off x="311600" y="1152475"/>
            <a:ext cx="85206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>
                <a:solidFill>
                  <a:srgbClr val="434343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 sz="1400">
                <a:solidFill>
                  <a:srgbClr val="434343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800"/>
              <a:buNone/>
              <a:defRPr b="1">
                <a:solidFill>
                  <a:srgbClr val="F2981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blue">
  <p:cSld name="SECTION_TITLE_AND_DESCRIPTION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3C6C"/>
              </a:buClr>
              <a:buSzPts val="3600"/>
              <a:buNone/>
              <a:defRPr b="1" sz="3600">
                <a:solidFill>
                  <a:srgbClr val="003C6C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100"/>
              <a:buNone/>
              <a:defRPr sz="2100">
                <a:solidFill>
                  <a:srgbClr val="43434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7" name="Google Shape;57;p1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400"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400"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 - blue">
  <p:cSld name="ONE_COLUMN_TEXT_2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311700" y="445025"/>
            <a:ext cx="4011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800"/>
              <a:buNone/>
              <a:defRPr b="1">
                <a:solidFill>
                  <a:srgbClr val="F2981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311700" y="1152475"/>
            <a:ext cx="4011900" cy="32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>
                <a:solidFill>
                  <a:srgbClr val="434343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 sz="1400">
                <a:solidFill>
                  <a:srgbClr val="434343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61" name="Google Shape;61;p15"/>
          <p:cNvSpPr/>
          <p:nvPr>
            <p:ph idx="2" type="pic"/>
          </p:nvPr>
        </p:nvSpPr>
        <p:spPr>
          <a:xfrm>
            <a:off x="4584000" y="0"/>
            <a:ext cx="4560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- blue">
  <p:cSld name="TITLE_AND_TWO_COLUMNS_1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29813"/>
              </a:buClr>
              <a:buSzPts val="2800"/>
              <a:buNone/>
              <a:defRPr b="1">
                <a:solidFill>
                  <a:srgbClr val="F2981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5" name="Google Shape;65;p17"/>
          <p:cNvSpPr txBox="1"/>
          <p:nvPr>
            <p:ph idx="1" type="body"/>
          </p:nvPr>
        </p:nvSpPr>
        <p:spPr>
          <a:xfrm>
            <a:off x="311700" y="1152475"/>
            <a:ext cx="3999900" cy="328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>
                <a:solidFill>
                  <a:srgbClr val="434343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 sz="1400">
                <a:solidFill>
                  <a:srgbClr val="434343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66" name="Google Shape;66;p17"/>
          <p:cNvSpPr txBox="1"/>
          <p:nvPr>
            <p:ph idx="2" type="body"/>
          </p:nvPr>
        </p:nvSpPr>
        <p:spPr>
          <a:xfrm>
            <a:off x="4832400" y="1152475"/>
            <a:ext cx="3999900" cy="328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>
                <a:solidFill>
                  <a:srgbClr val="434343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 sz="1400">
                <a:solidFill>
                  <a:srgbClr val="434343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- blue">
  <p:cSld name="BIG_NUMBER_1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8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3C6C"/>
              </a:buClr>
              <a:buSzPts val="12000"/>
              <a:buNone/>
              <a:defRPr b="1" sz="12000">
                <a:solidFill>
                  <a:srgbClr val="003C6C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9" name="Google Shape;69;p18"/>
          <p:cNvSpPr txBox="1"/>
          <p:nvPr>
            <p:ph idx="1" type="body"/>
          </p:nvPr>
        </p:nvSpPr>
        <p:spPr>
          <a:xfrm>
            <a:off x="311700" y="2883050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>
                <a:solidFill>
                  <a:srgbClr val="434343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>
                <a:solidFill>
                  <a:srgbClr val="434343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 sz="1400">
                <a:solidFill>
                  <a:srgbClr val="434343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 - orange">
  <p:cSld name="ONE_COLUMN_TEXT_3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9"/>
          <p:cNvSpPr txBox="1"/>
          <p:nvPr>
            <p:ph type="title"/>
          </p:nvPr>
        </p:nvSpPr>
        <p:spPr>
          <a:xfrm>
            <a:off x="311700" y="445025"/>
            <a:ext cx="4011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3C6C"/>
              </a:buClr>
              <a:buSzPts val="2800"/>
              <a:buNone/>
              <a:defRPr b="1">
                <a:solidFill>
                  <a:srgbClr val="003C6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2" name="Google Shape;72;p19"/>
          <p:cNvSpPr txBox="1"/>
          <p:nvPr>
            <p:ph idx="1" type="body"/>
          </p:nvPr>
        </p:nvSpPr>
        <p:spPr>
          <a:xfrm>
            <a:off x="311700" y="1152475"/>
            <a:ext cx="4011900" cy="32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Char char="●"/>
              <a:defRPr sz="16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 sz="1400">
                <a:solidFill>
                  <a:srgbClr val="434343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 sz="1400">
                <a:solidFill>
                  <a:srgbClr val="434343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3" name="Google Shape;73;p19"/>
          <p:cNvSpPr/>
          <p:nvPr>
            <p:ph idx="2" type="pic"/>
          </p:nvPr>
        </p:nvSpPr>
        <p:spPr>
          <a:xfrm>
            <a:off x="4584000" y="0"/>
            <a:ext cx="4560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s - orange">
  <p:cSld name="BLANK_2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idx="1" type="body"/>
          </p:nvPr>
        </p:nvSpPr>
        <p:spPr>
          <a:xfrm>
            <a:off x="3417000" y="1607175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6" name="Google Shape;76;p20"/>
          <p:cNvSpPr txBox="1"/>
          <p:nvPr>
            <p:ph idx="2" type="body"/>
          </p:nvPr>
        </p:nvSpPr>
        <p:spPr>
          <a:xfrm>
            <a:off x="6190800" y="1592563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7" name="Google Shape;77;p20"/>
          <p:cNvSpPr txBox="1"/>
          <p:nvPr>
            <p:ph idx="3" type="body"/>
          </p:nvPr>
        </p:nvSpPr>
        <p:spPr>
          <a:xfrm>
            <a:off x="6190800" y="3432263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20"/>
          <p:cNvSpPr txBox="1"/>
          <p:nvPr>
            <p:ph idx="4" type="body"/>
          </p:nvPr>
        </p:nvSpPr>
        <p:spPr>
          <a:xfrm>
            <a:off x="636850" y="1607175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3C6C"/>
              </a:buClr>
              <a:buSzPts val="2800"/>
              <a:buNone/>
              <a:defRPr b="1">
                <a:solidFill>
                  <a:srgbClr val="003C6C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" name="Google Shape;80;p20"/>
          <p:cNvSpPr txBox="1"/>
          <p:nvPr>
            <p:ph idx="5" type="body"/>
          </p:nvPr>
        </p:nvSpPr>
        <p:spPr>
          <a:xfrm>
            <a:off x="636850" y="3446875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1" name="Google Shape;81;p20"/>
          <p:cNvSpPr txBox="1"/>
          <p:nvPr>
            <p:ph idx="6" type="body"/>
          </p:nvPr>
        </p:nvSpPr>
        <p:spPr>
          <a:xfrm>
            <a:off x="3417000" y="3446875"/>
            <a:ext cx="2256300" cy="89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2" name="Google Shape;82;p20"/>
          <p:cNvSpPr txBox="1"/>
          <p:nvPr>
            <p:ph idx="7" type="title"/>
          </p:nvPr>
        </p:nvSpPr>
        <p:spPr>
          <a:xfrm>
            <a:off x="4234638" y="30587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b="0"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83" name="Google Shape;83;p20"/>
          <p:cNvSpPr txBox="1"/>
          <p:nvPr>
            <p:ph idx="8" type="title"/>
          </p:nvPr>
        </p:nvSpPr>
        <p:spPr>
          <a:xfrm>
            <a:off x="6981588" y="30587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b="0"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84" name="Google Shape;84;p20"/>
          <p:cNvSpPr txBox="1"/>
          <p:nvPr>
            <p:ph idx="9" type="title"/>
          </p:nvPr>
        </p:nvSpPr>
        <p:spPr>
          <a:xfrm>
            <a:off x="4234638" y="12250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b="0"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85" name="Google Shape;85;p20"/>
          <p:cNvSpPr txBox="1"/>
          <p:nvPr>
            <p:ph idx="13" type="title"/>
          </p:nvPr>
        </p:nvSpPr>
        <p:spPr>
          <a:xfrm>
            <a:off x="6999788" y="12250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b="0"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86" name="Google Shape;86;p20"/>
          <p:cNvSpPr txBox="1"/>
          <p:nvPr>
            <p:ph idx="14" type="title"/>
          </p:nvPr>
        </p:nvSpPr>
        <p:spPr>
          <a:xfrm>
            <a:off x="1427638" y="12250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b="0"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  <p:sp>
        <p:nvSpPr>
          <p:cNvPr id="87" name="Google Shape;87;p20"/>
          <p:cNvSpPr txBox="1"/>
          <p:nvPr>
            <p:ph idx="15" type="title"/>
          </p:nvPr>
        </p:nvSpPr>
        <p:spPr>
          <a:xfrm>
            <a:off x="1427638" y="3058725"/>
            <a:ext cx="674700" cy="32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b="0"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Roboto Black"/>
              <a:buNone/>
              <a:defRPr sz="2600">
                <a:solidFill>
                  <a:schemeClr val="lt1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- blue">
  <p:cSld name="CUSTOM_1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21" title="slide_graphics_thank-you-07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0" y="2425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1"/>
          <p:cNvSpPr txBox="1"/>
          <p:nvPr>
            <p:ph type="title"/>
          </p:nvPr>
        </p:nvSpPr>
        <p:spPr>
          <a:xfrm>
            <a:off x="265500" y="1173500"/>
            <a:ext cx="2438400" cy="21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2" name="Google Shape;92;p21"/>
          <p:cNvSpPr txBox="1"/>
          <p:nvPr>
            <p:ph idx="1" type="subTitle"/>
          </p:nvPr>
        </p:nvSpPr>
        <p:spPr>
          <a:xfrm>
            <a:off x="2703900" y="3804475"/>
            <a:ext cx="6128400" cy="63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- blue 1">
  <p:cSld name="Section title and description - blue (g3ecfa2e9841_41_0)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3C6C"/>
              </a:buClr>
              <a:buSzPts val="3600"/>
              <a:buNone/>
              <a:defRPr b="1" sz="3600">
                <a:solidFill>
                  <a:srgbClr val="003C6C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5" name="Google Shape;95;p2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100"/>
              <a:buNone/>
              <a:defRPr sz="2100">
                <a:solidFill>
                  <a:srgbClr val="43434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6" name="Google Shape;96;p2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 sz="1400"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 sz="1400"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10.xml"/><Relationship Id="rId22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9.xml"/><Relationship Id="rId21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23" Type="http://schemas.openxmlformats.org/officeDocument/2006/relationships/theme" Target="../theme/theme1.xml"/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18.jpg"/><Relationship Id="rId6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png"/><Relationship Id="rId4" Type="http://schemas.openxmlformats.org/officeDocument/2006/relationships/image" Target="../media/image27.png"/><Relationship Id="rId5" Type="http://schemas.openxmlformats.org/officeDocument/2006/relationships/image" Target="../media/image1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comments" Target="../comments/comment1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png"/><Relationship Id="rId4" Type="http://schemas.openxmlformats.org/officeDocument/2006/relationships/image" Target="../media/image2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2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4.png"/><Relationship Id="rId4" Type="http://schemas.openxmlformats.org/officeDocument/2006/relationships/image" Target="../media/image3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0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3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7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20"/>
              <a:t>Miso: Structured Note </a:t>
            </a:r>
            <a:r>
              <a:rPr lang="en" sz="3620"/>
              <a:t>Extraction</a:t>
            </a:r>
            <a:endParaRPr sz="3620"/>
          </a:p>
        </p:txBody>
      </p:sp>
      <p:sp>
        <p:nvSpPr>
          <p:cNvPr id="102" name="Google Shape;102;p23"/>
          <p:cNvSpPr txBox="1"/>
          <p:nvPr>
            <p:ph idx="1" type="body"/>
          </p:nvPr>
        </p:nvSpPr>
        <p:spPr>
          <a:xfrm>
            <a:off x="623400" y="2804450"/>
            <a:ext cx="8520600" cy="17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Capstone Project of Ann Sasi &amp; Fariha Lateef (AIEA Lab) with </a:t>
            </a:r>
            <a:r>
              <a:rPr lang="en" sz="2000"/>
              <a:t>Alec Raymond</a:t>
            </a:r>
            <a:r>
              <a:rPr lang="en" sz="2000"/>
              <a:t> </a:t>
            </a:r>
            <a:endParaRPr sz="2000"/>
          </a:p>
          <a:p>
            <a:pPr indent="0" lvl="0" marL="0" rtl="0" algn="r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/>
              <a:t>Advised by Prof. Leilani Gilpin</a:t>
            </a:r>
            <a:endParaRPr sz="20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2"/>
          <p:cNvSpPr txBox="1"/>
          <p:nvPr>
            <p:ph type="title"/>
          </p:nvPr>
        </p:nvSpPr>
        <p:spPr>
          <a:xfrm>
            <a:off x="311700" y="229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Adobe API</a:t>
            </a:r>
            <a:endParaRPr sz="2820"/>
          </a:p>
        </p:txBody>
      </p:sp>
      <p:sp>
        <p:nvSpPr>
          <p:cNvPr id="195" name="Google Shape;195;p32"/>
          <p:cNvSpPr txBox="1"/>
          <p:nvPr>
            <p:ph idx="1" type="body"/>
          </p:nvPr>
        </p:nvSpPr>
        <p:spPr>
          <a:xfrm>
            <a:off x="409575" y="802325"/>
            <a:ext cx="85206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lang="en" sz="1800"/>
              <a:t>Converts PDFs into machine-readable text</a:t>
            </a:r>
            <a:endParaRPr sz="18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lang="en" sz="1800"/>
              <a:t>Implemented and evaluated across ~20 documents</a:t>
            </a:r>
            <a:endParaRPr sz="18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lang="en" sz="1800"/>
              <a:t>Performs well on structured digital PDFs</a:t>
            </a:r>
            <a:endParaRPr sz="18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●"/>
            </a:pPr>
            <a:r>
              <a:rPr lang="en" sz="1800"/>
              <a:t>Struggles with handwritten notes and noisy inputs</a:t>
            </a:r>
            <a:endParaRPr sz="18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/>
              <a:t>Observation:</a:t>
            </a:r>
            <a:br>
              <a:rPr lang="en" sz="1800"/>
            </a:br>
            <a:r>
              <a:rPr lang="en" sz="1800"/>
              <a:t>Handwritten content produced inconsistent extraction results and loss of formatting.</a:t>
            </a:r>
            <a:endParaRPr sz="1800"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/>
              <a:t>Key Limitation:</a:t>
            </a:r>
            <a:br>
              <a:rPr b="1" lang="en" sz="1800"/>
            </a:br>
            <a:r>
              <a:rPr b="1" lang="en" sz="1800"/>
              <a:t>    </a:t>
            </a:r>
            <a:r>
              <a:rPr lang="en" sz="1800"/>
              <a:t>Adobe API documentation notes limited support for handwritten documents.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/>
              <a:t> </a:t>
            </a:r>
            <a:endParaRPr sz="1800"/>
          </a:p>
        </p:txBody>
      </p:sp>
      <p:pic>
        <p:nvPicPr>
          <p:cNvPr id="196" name="Google Shape;19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03438" y="229613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6825" y="163000"/>
            <a:ext cx="705950" cy="70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3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Azure Vision</a:t>
            </a:r>
            <a:endParaRPr/>
          </a:p>
        </p:txBody>
      </p:sp>
      <p:sp>
        <p:nvSpPr>
          <p:cNvPr id="203" name="Google Shape;203;p33"/>
          <p:cNvSpPr txBox="1"/>
          <p:nvPr>
            <p:ph idx="1" type="body"/>
          </p:nvPr>
        </p:nvSpPr>
        <p:spPr>
          <a:xfrm>
            <a:off x="311700" y="2883050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700"/>
              <a:t>Microsoft’s Vision model within the Azure suite</a:t>
            </a:r>
            <a:endParaRPr sz="27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34" title="azure_ocr_viz.pn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2028" l="12404" r="0" t="0"/>
          <a:stretch/>
        </p:blipFill>
        <p:spPr>
          <a:xfrm>
            <a:off x="4584000" y="0"/>
            <a:ext cx="4573521" cy="5143500"/>
          </a:xfrm>
          <a:prstGeom prst="rect">
            <a:avLst/>
          </a:prstGeom>
        </p:spPr>
      </p:pic>
      <p:sp>
        <p:nvSpPr>
          <p:cNvPr id="209" name="Google Shape;209;p34"/>
          <p:cNvSpPr txBox="1"/>
          <p:nvPr/>
        </p:nvSpPr>
        <p:spPr>
          <a:xfrm>
            <a:off x="403400" y="392200"/>
            <a:ext cx="2263500" cy="9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0" name="Google Shape;210;p34"/>
          <p:cNvSpPr txBox="1"/>
          <p:nvPr>
            <p:ph type="title"/>
          </p:nvPr>
        </p:nvSpPr>
        <p:spPr>
          <a:xfrm>
            <a:off x="311700" y="445025"/>
            <a:ext cx="4011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Azure </a:t>
            </a:r>
            <a:r>
              <a:rPr lang="en"/>
              <a:t>OCR</a:t>
            </a:r>
            <a:endParaRPr/>
          </a:p>
        </p:txBody>
      </p:sp>
      <p:sp>
        <p:nvSpPr>
          <p:cNvPr id="211" name="Google Shape;211;p34"/>
          <p:cNvSpPr txBox="1"/>
          <p:nvPr>
            <p:ph idx="1" type="body"/>
          </p:nvPr>
        </p:nvSpPr>
        <p:spPr>
          <a:xfrm>
            <a:off x="311700" y="1152475"/>
            <a:ext cx="4011900" cy="32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Word by word detection</a:t>
            </a:r>
            <a:endParaRPr sz="1800"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Each word has a confidence value from 0 - 1.0</a:t>
            </a:r>
            <a:endParaRPr sz="1800"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Tuned for handwriting</a:t>
            </a:r>
            <a:endParaRPr sz="1800"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Proprietary Internals (Black Box)</a:t>
            </a:r>
            <a:endParaRPr sz="1800"/>
          </a:p>
          <a:p>
            <a:pPr indent="-3429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500 free pages per month</a:t>
            </a:r>
            <a:endParaRPr sz="1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5"/>
          <p:cNvSpPr txBox="1"/>
          <p:nvPr>
            <p:ph idx="1" type="body"/>
          </p:nvPr>
        </p:nvSpPr>
        <p:spPr>
          <a:xfrm>
            <a:off x="311700" y="883025"/>
            <a:ext cx="4011900" cy="32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Groups the words into line strings </a:t>
            </a:r>
            <a:endParaRPr sz="1900"/>
          </a:p>
          <a:p>
            <a:pPr indent="-349250" lvl="1" marL="914400" rtl="0" algn="l">
              <a:spcBef>
                <a:spcPts val="0"/>
              </a:spcBef>
              <a:spcAft>
                <a:spcPts val="0"/>
              </a:spcAft>
              <a:buSzPts val="1900"/>
              <a:buChar char="○"/>
            </a:pPr>
            <a:r>
              <a:rPr lang="en" sz="1900"/>
              <a:t>Detects line breaks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Merges soft wrapped continuations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Detects indentations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>
                <a:highlight>
                  <a:schemeClr val="lt1"/>
                </a:highlight>
              </a:rPr>
              <a:t>Prepares the OCR output for VLM</a:t>
            </a:r>
            <a:endParaRPr sz="1900">
              <a:highlight>
                <a:schemeClr val="lt1"/>
              </a:highlight>
            </a:endParaRPr>
          </a:p>
        </p:txBody>
      </p:sp>
      <p:sp>
        <p:nvSpPr>
          <p:cNvPr id="217" name="Google Shape;217;p35"/>
          <p:cNvSpPr txBox="1"/>
          <p:nvPr>
            <p:ph type="title"/>
          </p:nvPr>
        </p:nvSpPr>
        <p:spPr>
          <a:xfrm>
            <a:off x="311700" y="236825"/>
            <a:ext cx="4011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Layout Text</a:t>
            </a:r>
            <a:endParaRPr/>
          </a:p>
        </p:txBody>
      </p:sp>
      <p:pic>
        <p:nvPicPr>
          <p:cNvPr id="218" name="Google Shape;218;p35" title="layout_viz.pn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5723" l="0" r="0" t="0"/>
          <a:stretch/>
        </p:blipFill>
        <p:spPr>
          <a:xfrm>
            <a:off x="4584000" y="0"/>
            <a:ext cx="4560001" cy="514350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6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100">
                <a:solidFill>
                  <a:schemeClr val="lt1"/>
                </a:solidFill>
              </a:rPr>
              <a:t>How can we address OCR + LLM confusion?</a:t>
            </a:r>
            <a:endParaRPr sz="1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100">
                <a:solidFill>
                  <a:schemeClr val="lt1"/>
                </a:solidFill>
              </a:rPr>
              <a:t>How can we address OCR + LLM confusion?</a:t>
            </a:r>
            <a:endParaRPr sz="1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900"/>
              <a:t>How can we address OCR confusion?</a:t>
            </a:r>
            <a:endParaRPr sz="5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5900"/>
          </a:p>
        </p:txBody>
      </p:sp>
      <p:sp>
        <p:nvSpPr>
          <p:cNvPr id="224" name="Google Shape;224;p36"/>
          <p:cNvSpPr txBox="1"/>
          <p:nvPr>
            <p:ph idx="1" type="body"/>
          </p:nvPr>
        </p:nvSpPr>
        <p:spPr>
          <a:xfrm>
            <a:off x="649050" y="2571750"/>
            <a:ext cx="81072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000"/>
              <a:t>Traditional OCRs work well for clean digital PDFs, but </a:t>
            </a:r>
            <a:r>
              <a:rPr lang="en" sz="2000"/>
              <a:t>special</a:t>
            </a:r>
            <a:r>
              <a:rPr lang="en" sz="2000"/>
              <a:t> characters and diagrams remain a major challenge. This motivated our shift toward using OCR combined with multimodal LLM reasoning</a:t>
            </a:r>
            <a:endParaRPr sz="2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7"/>
          <p:cNvSpPr txBox="1"/>
          <p:nvPr/>
        </p:nvSpPr>
        <p:spPr>
          <a:xfrm>
            <a:off x="304800" y="438150"/>
            <a:ext cx="85155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b="1" lang="en" sz="2380">
                <a:solidFill>
                  <a:srgbClr val="003C6C"/>
                </a:solidFill>
                <a:latin typeface="Roboto"/>
                <a:ea typeface="Roboto"/>
                <a:cs typeface="Roboto"/>
                <a:sym typeface="Roboto"/>
              </a:rPr>
              <a:t>Visual Language Models (VLMs)</a:t>
            </a:r>
            <a:endParaRPr b="1" sz="2380">
              <a:solidFill>
                <a:srgbClr val="003C6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1" name="Google Shape;231;p37"/>
          <p:cNvSpPr/>
          <p:nvPr/>
        </p:nvSpPr>
        <p:spPr>
          <a:xfrm>
            <a:off x="304800" y="1190625"/>
            <a:ext cx="4286400" cy="3429000"/>
          </a:xfrm>
          <a:prstGeom prst="roundRect">
            <a:avLst>
              <a:gd fmla="val 3333" name="adj"/>
            </a:avLst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37"/>
          <p:cNvSpPr txBox="1"/>
          <p:nvPr/>
        </p:nvSpPr>
        <p:spPr>
          <a:xfrm>
            <a:off x="495300" y="1422019"/>
            <a:ext cx="381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380">
                <a:solidFill>
                  <a:srgbClr val="F29813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trending_up</a:t>
            </a:r>
            <a:endParaRPr sz="2380">
              <a:solidFill>
                <a:srgbClr val="F29813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</p:txBody>
      </p:sp>
      <p:sp>
        <p:nvSpPr>
          <p:cNvPr id="233" name="Google Shape;233;p37"/>
          <p:cNvSpPr txBox="1"/>
          <p:nvPr/>
        </p:nvSpPr>
        <p:spPr>
          <a:xfrm>
            <a:off x="952500" y="1381125"/>
            <a:ext cx="3429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b="1" lang="en" sz="1600">
                <a:solidFill>
                  <a:srgbClr val="003C6C"/>
                </a:solidFill>
                <a:latin typeface="Roboto"/>
                <a:ea typeface="Roboto"/>
                <a:cs typeface="Roboto"/>
                <a:sym typeface="Roboto"/>
              </a:rPr>
              <a:t>From OCRs to VLMs</a:t>
            </a:r>
            <a:endParaRPr b="1" sz="1600">
              <a:solidFill>
                <a:srgbClr val="003C6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4" name="Google Shape;234;p37"/>
          <p:cNvSpPr txBox="1"/>
          <p:nvPr/>
        </p:nvSpPr>
        <p:spPr>
          <a:xfrm>
            <a:off x="495300" y="1666875"/>
            <a:ext cx="3905400" cy="24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Roboto"/>
              <a:buChar char="●"/>
            </a:pPr>
            <a:r>
              <a:rPr b="1" lang="en" sz="13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End-to-End Processing:</a:t>
            </a:r>
            <a:r>
              <a:rPr lang="en" sz="13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 Rather than complex OCR pipelines, </a:t>
            </a:r>
            <a:r>
              <a:rPr lang="en" sz="13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VLMs map pixels directly to structured text</a:t>
            </a:r>
            <a:endParaRPr b="0" sz="13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1150" lvl="0" marL="457200" rtl="0" algn="l">
              <a:spcBef>
                <a:spcPts val="3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Roboto"/>
              <a:buChar char="●"/>
            </a:pPr>
            <a:r>
              <a:rPr b="1" lang="en" sz="13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Semantic Understanding: </a:t>
            </a:r>
            <a:r>
              <a:rPr b="0" lang="en" sz="13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VLMs </a:t>
            </a:r>
            <a:r>
              <a:rPr lang="en" sz="13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can</a:t>
            </a:r>
            <a:r>
              <a:rPr b="0" lang="en" sz="13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 infer messy handwriting from context, where traditional OCR sees only noise.</a:t>
            </a:r>
            <a:r>
              <a:rPr lang="en" sz="13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sz="13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1150" lvl="0" marL="457200" rtl="0" algn="l">
              <a:spcBef>
                <a:spcPts val="300"/>
              </a:spcBef>
              <a:spcAft>
                <a:spcPts val="300"/>
              </a:spcAft>
              <a:buClr>
                <a:srgbClr val="333333"/>
              </a:buClr>
              <a:buSzPts val="1300"/>
              <a:buFont typeface="Roboto"/>
              <a:buChar char="●"/>
            </a:pPr>
            <a:r>
              <a:rPr b="1" lang="en" sz="13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Layout Awareness:</a:t>
            </a:r>
            <a:r>
              <a:rPr b="0" lang="en" sz="13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 Naturally preserves hierarchies, tables, and spatial relationships.</a:t>
            </a:r>
            <a:endParaRPr b="0" sz="13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5" name="Google Shape;235;p37" title="download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67400" y="438150"/>
            <a:ext cx="1409700" cy="140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7" title="download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2050" y="1577225"/>
            <a:ext cx="1524000" cy="140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7" title="download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96050" y="2986925"/>
            <a:ext cx="1809750" cy="140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8"/>
          <p:cNvSpPr txBox="1"/>
          <p:nvPr>
            <p:ph type="title"/>
          </p:nvPr>
        </p:nvSpPr>
        <p:spPr>
          <a:xfrm>
            <a:off x="311700" y="445025"/>
            <a:ext cx="4011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VLM Layer</a:t>
            </a:r>
            <a:endParaRPr/>
          </a:p>
        </p:txBody>
      </p:sp>
      <p:sp>
        <p:nvSpPr>
          <p:cNvPr id="243" name="Google Shape;243;p38"/>
          <p:cNvSpPr txBox="1"/>
          <p:nvPr>
            <p:ph idx="1" type="body"/>
          </p:nvPr>
        </p:nvSpPr>
        <p:spPr>
          <a:xfrm>
            <a:off x="311700" y="1159525"/>
            <a:ext cx="4011900" cy="32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Input: Note Image, Layout Text, </a:t>
            </a:r>
            <a:r>
              <a:rPr b="1" lang="en">
                <a:solidFill>
                  <a:schemeClr val="dk1"/>
                </a:solidFill>
              </a:rPr>
              <a:t>Cache Information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Output: JSON Schema (Document IR)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Supports multi-page pdfs by splitting into multiple VLM calls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lang="en">
                <a:solidFill>
                  <a:schemeClr val="dk1"/>
                </a:solidFill>
              </a:rPr>
              <a:t>Note context from prior pages is passed forward</a:t>
            </a:r>
            <a:endParaRPr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-"/>
            </a:pPr>
            <a:r>
              <a:rPr lang="en">
                <a:solidFill>
                  <a:schemeClr val="dk1"/>
                </a:solidFill>
              </a:rPr>
              <a:t>Pages all combined into one JSON 	representation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44" name="Google Shape;244;p38" title="multipage_viz.pn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404" r="7395" t="0"/>
          <a:stretch/>
        </p:blipFill>
        <p:spPr>
          <a:xfrm>
            <a:off x="4584000" y="0"/>
            <a:ext cx="4560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9"/>
          <p:cNvSpPr txBox="1"/>
          <p:nvPr>
            <p:ph type="title"/>
          </p:nvPr>
        </p:nvSpPr>
        <p:spPr>
          <a:xfrm>
            <a:off x="265500" y="-2972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Diagram Detection</a:t>
            </a:r>
            <a:endParaRPr/>
          </a:p>
        </p:txBody>
      </p:sp>
      <p:sp>
        <p:nvSpPr>
          <p:cNvPr id="250" name="Google Shape;250;p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</a:rPr>
              <a:t>Prompt the LLM to 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I</a:t>
            </a:r>
            <a:r>
              <a:rPr lang="en" sz="2200">
                <a:solidFill>
                  <a:schemeClr val="dk1"/>
                </a:solidFill>
              </a:rPr>
              <a:t>nterprets diagrams and layouts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Diagrams converted to Mermaid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Text + diagrams merged into a unified document</a:t>
            </a:r>
            <a:endParaRPr sz="2200">
              <a:solidFill>
                <a:schemeClr val="dk1"/>
              </a:solidFill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●"/>
            </a:pPr>
            <a:r>
              <a:rPr lang="en" sz="2200">
                <a:solidFill>
                  <a:schemeClr val="dk1"/>
                </a:solidFill>
              </a:rPr>
              <a:t>Output: Markdown file with text + generated diagrams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</p:txBody>
      </p:sp>
      <p:sp>
        <p:nvSpPr>
          <p:cNvPr id="251" name="Google Shape;251;p39"/>
          <p:cNvSpPr txBox="1"/>
          <p:nvPr>
            <p:ph idx="1" type="subTitle"/>
          </p:nvPr>
        </p:nvSpPr>
        <p:spPr>
          <a:xfrm>
            <a:off x="265500" y="161130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OCR to detect text + </a:t>
            </a:r>
            <a:r>
              <a:rPr lang="en"/>
              <a:t>VLM to detect diagrams </a:t>
            </a:r>
            <a:endParaRPr/>
          </a:p>
        </p:txBody>
      </p:sp>
      <p:pic>
        <p:nvPicPr>
          <p:cNvPr id="252" name="Google Shape;25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3075" y="2354124"/>
            <a:ext cx="1880500" cy="206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40"/>
          <p:cNvPicPr preferRelativeResize="0"/>
          <p:nvPr/>
        </p:nvPicPr>
        <p:blipFill rotWithShape="1">
          <a:blip r:embed="rId3">
            <a:alphaModFix/>
          </a:blip>
          <a:srcRect b="0" l="-5780" r="5780" t="0"/>
          <a:stretch/>
        </p:blipFill>
        <p:spPr>
          <a:xfrm>
            <a:off x="559425" y="247650"/>
            <a:ext cx="1482300" cy="14823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40"/>
          <p:cNvSpPr txBox="1"/>
          <p:nvPr>
            <p:ph type="title"/>
          </p:nvPr>
        </p:nvSpPr>
        <p:spPr>
          <a:xfrm>
            <a:off x="265500" y="780050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Diagrams</a:t>
            </a:r>
            <a:endParaRPr/>
          </a:p>
        </p:txBody>
      </p:sp>
      <p:sp>
        <p:nvSpPr>
          <p:cNvPr id="259" name="Google Shape;259;p40"/>
          <p:cNvSpPr txBox="1"/>
          <p:nvPr>
            <p:ph idx="1" type="subTitle"/>
          </p:nvPr>
        </p:nvSpPr>
        <p:spPr>
          <a:xfrm>
            <a:off x="265500" y="232545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chemeClr val="lt1"/>
                </a:highlight>
              </a:rPr>
              <a:t>Prompt VLM</a:t>
            </a:r>
            <a:r>
              <a:rPr lang="en">
                <a:highlight>
                  <a:schemeClr val="lt1"/>
                </a:highlight>
              </a:rPr>
              <a:t> to use Mermaid API to turn handwritten diagrams to digital depictions</a:t>
            </a:r>
            <a:endParaRPr>
              <a:highlight>
                <a:schemeClr val="lt1"/>
              </a:highlight>
            </a:endParaRPr>
          </a:p>
        </p:txBody>
      </p:sp>
      <p:sp>
        <p:nvSpPr>
          <p:cNvPr id="260" name="Google Shape;260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61" name="Google Shape;261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81850" y="84725"/>
            <a:ext cx="1733550" cy="497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40"/>
          <p:cNvPicPr preferRelativeResize="0"/>
          <p:nvPr/>
        </p:nvPicPr>
        <p:blipFill rotWithShape="1">
          <a:blip r:embed="rId5">
            <a:alphaModFix/>
          </a:blip>
          <a:srcRect b="0" l="25105" r="0" t="0"/>
          <a:stretch/>
        </p:blipFill>
        <p:spPr>
          <a:xfrm>
            <a:off x="4572000" y="1100825"/>
            <a:ext cx="1733550" cy="2695575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40"/>
          <p:cNvSpPr/>
          <p:nvPr/>
        </p:nvSpPr>
        <p:spPr>
          <a:xfrm>
            <a:off x="6368150" y="2081900"/>
            <a:ext cx="755100" cy="1806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highlight>
                <a:schemeClr val="dk1"/>
              </a:highligh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3C6C"/>
                </a:solidFill>
              </a:rPr>
              <a:t>The Full Pipeline</a:t>
            </a:r>
            <a:endParaRPr b="1">
              <a:solidFill>
                <a:srgbClr val="003C6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9" name="Google Shape;269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8825" y="896850"/>
            <a:ext cx="4346373" cy="4246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4"/>
          <p:cNvSpPr txBox="1"/>
          <p:nvPr>
            <p:ph idx="1" type="subTitle"/>
          </p:nvPr>
        </p:nvSpPr>
        <p:spPr>
          <a:xfrm>
            <a:off x="67325" y="532051"/>
            <a:ext cx="4433100" cy="3047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5250" lIns="95250" spcFirstLastPara="1" rIns="95250" wrap="square" tIns="9525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How can we streamline access to all learning materials?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15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2981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Goal</a:t>
            </a:r>
            <a:endParaRPr sz="2300"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0" lang="en" sz="1700">
                <a:solidFill>
                  <a:srgbClr val="003C6C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Create a  that reconstructs clean, structured, and </a:t>
            </a:r>
            <a:r>
              <a:rPr lang="en" sz="1700">
                <a:solidFill>
                  <a:srgbClr val="003C6C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system r</a:t>
            </a:r>
            <a:r>
              <a:rPr b="0" lang="en" sz="1700">
                <a:solidFill>
                  <a:srgbClr val="003C6C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eadable documents while preserving original layout and content.</a:t>
            </a:r>
            <a:endParaRPr sz="2400">
              <a:solidFill>
                <a:srgbClr val="003C6C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" name="Google Shape;108;p24"/>
          <p:cNvSpPr/>
          <p:nvPr/>
        </p:nvSpPr>
        <p:spPr>
          <a:xfrm>
            <a:off x="4667250" y="348275"/>
            <a:ext cx="4286400" cy="1762200"/>
          </a:xfrm>
          <a:prstGeom prst="roundRect">
            <a:avLst>
              <a:gd fmla="val 6486" name="adj"/>
            </a:avLst>
          </a:prstGeom>
          <a:solidFill>
            <a:srgbClr val="F8FAFC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109" name="Google Shape;109;p24"/>
          <p:cNvSpPr txBox="1"/>
          <p:nvPr/>
        </p:nvSpPr>
        <p:spPr>
          <a:xfrm>
            <a:off x="4857750" y="491225"/>
            <a:ext cx="3905400" cy="14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03C6C"/>
                </a:solidFill>
                <a:latin typeface="Roboto"/>
                <a:ea typeface="Roboto"/>
                <a:cs typeface="Roboto"/>
                <a:sym typeface="Roboto"/>
              </a:rPr>
              <a:t>Varied Note Formats</a:t>
            </a:r>
            <a:endParaRPr b="1" sz="1900">
              <a:solidFill>
                <a:srgbClr val="003C6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60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Handwritten notes</a:t>
            </a:r>
            <a:endParaRPr sz="16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Pseudocode snippets</a:t>
            </a:r>
            <a:endParaRPr sz="16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Diagrams and figures</a:t>
            </a:r>
            <a:endParaRPr sz="16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Screenshots and annotations</a:t>
            </a:r>
            <a:endParaRPr sz="1600">
              <a:solidFill>
                <a:srgbClr val="33333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0" name="Google Shape;110;p24"/>
          <p:cNvSpPr/>
          <p:nvPr/>
        </p:nvSpPr>
        <p:spPr>
          <a:xfrm>
            <a:off x="4667250" y="2411200"/>
            <a:ext cx="4286400" cy="1936200"/>
          </a:xfrm>
          <a:prstGeom prst="roundRect">
            <a:avLst>
              <a:gd fmla="val 6486" name="adj"/>
            </a:avLst>
          </a:prstGeom>
          <a:solidFill>
            <a:srgbClr val="FEF3F2"/>
          </a:solidFill>
          <a:ln cap="flat" cmpd="sng" w="9525">
            <a:solidFill>
              <a:srgbClr val="FEE4E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4"/>
          <p:cNvSpPr txBox="1"/>
          <p:nvPr>
            <p:ph type="title"/>
          </p:nvPr>
        </p:nvSpPr>
        <p:spPr>
          <a:xfrm>
            <a:off x="261275" y="-190500"/>
            <a:ext cx="4045200" cy="14823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003C6C"/>
                </a:solidFill>
                <a:latin typeface="Roboto"/>
                <a:ea typeface="Roboto"/>
                <a:cs typeface="Roboto"/>
                <a:sym typeface="Roboto"/>
              </a:rPr>
              <a:t>Motivation</a:t>
            </a:r>
            <a:endParaRPr b="1" sz="3600">
              <a:solidFill>
                <a:srgbClr val="003C6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2" name="Google Shape;112;p24"/>
          <p:cNvSpPr txBox="1"/>
          <p:nvPr/>
        </p:nvSpPr>
        <p:spPr>
          <a:xfrm>
            <a:off x="4857750" y="2568189"/>
            <a:ext cx="3905400" cy="16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B91C1C"/>
                </a:solidFill>
                <a:latin typeface="Roboto"/>
                <a:ea typeface="Roboto"/>
                <a:cs typeface="Roboto"/>
                <a:sym typeface="Roboto"/>
              </a:rPr>
              <a:t>Challenges</a:t>
            </a:r>
            <a:endParaRPr b="1" sz="1800">
              <a:solidFill>
                <a:srgbClr val="B91C1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Difficult to organize large file collections</a:t>
            </a:r>
            <a:endParaRPr sz="15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30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OCR struggles with unstructured notes</a:t>
            </a:r>
            <a:endParaRPr sz="15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30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Formatting and diagrams often lost</a:t>
            </a:r>
            <a:endParaRPr sz="15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23850" lvl="0" marL="457200" rtl="0" algn="l">
              <a:spcBef>
                <a:spcPts val="30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Roboto"/>
              <a:buChar char="●"/>
            </a:pPr>
            <a:r>
              <a:rPr lang="en" sz="15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Manual rewriting is time consuming</a:t>
            </a:r>
            <a:endParaRPr sz="15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3" name="Google Shape;11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7925" y="3159575"/>
            <a:ext cx="1409700" cy="140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770"/>
              <a:buFont typeface="Arial"/>
              <a:buNone/>
            </a:pPr>
            <a:r>
              <a:rPr b="1" lang="en" sz="177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Input &amp; Extraction:</a:t>
            </a:r>
            <a:endParaRPr b="1" sz="17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1945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70"/>
              <a:buFont typeface="Arial"/>
              <a:buChar char="●"/>
            </a:pPr>
            <a:r>
              <a:rPr lang="en" sz="147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Handwritten note images are fed into Azure OCR to extract raw text from the </a:t>
            </a:r>
            <a:r>
              <a:rPr lang="en" sz="147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page</a:t>
            </a:r>
            <a:endParaRPr sz="14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194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"/>
              <a:buFont typeface="Arial"/>
              <a:buChar char="●"/>
            </a:pPr>
            <a:r>
              <a:rPr lang="en" sz="147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extracted text is restructured into readable prose through a Layout Text step</a:t>
            </a:r>
            <a:endParaRPr sz="14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770"/>
              <a:buFont typeface="Arial"/>
              <a:buNone/>
            </a:pPr>
            <a:r>
              <a:rPr b="1" lang="en" sz="147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VLM Processing:</a:t>
            </a:r>
            <a:endParaRPr b="1" sz="14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1945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70"/>
              <a:buFont typeface="Arial"/>
              <a:buChar char="●"/>
            </a:pPr>
            <a:r>
              <a:rPr lang="en" sz="147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 text and the preprocessed image are passed into a VLM</a:t>
            </a:r>
            <a:endParaRPr sz="14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194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0"/>
              <a:buFont typeface="Arial"/>
              <a:buChar char="●"/>
            </a:pPr>
            <a:r>
              <a:rPr lang="en" sz="147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VLM detects and translates diagrams, inserting them into the output</a:t>
            </a:r>
            <a:endParaRPr sz="14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770"/>
              <a:buNone/>
            </a:pPr>
            <a:r>
              <a:t/>
            </a:r>
            <a:endParaRPr sz="1820"/>
          </a:p>
        </p:txBody>
      </p:sp>
      <p:sp>
        <p:nvSpPr>
          <p:cNvPr id="275" name="Google Shape;275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Finalized Workflow</a:t>
            </a:r>
            <a:endParaRPr/>
          </a:p>
        </p:txBody>
      </p:sp>
      <p:sp>
        <p:nvSpPr>
          <p:cNvPr id="276" name="Google Shape;276;p42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770"/>
              <a:buFont typeface="Arial"/>
              <a:buNone/>
            </a:pPr>
            <a:r>
              <a:rPr b="1" lang="en" sz="127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Document Output Track:</a:t>
            </a:r>
            <a:endParaRPr b="1" sz="12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9245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70"/>
              <a:buFont typeface="Arial"/>
              <a:buChar char="●"/>
            </a:pPr>
            <a:r>
              <a:rPr lang="en" sz="127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processed content is converted into an intermediate representation (Document I.R.) and exported as HTML, Markdown, or a Google Doc</a:t>
            </a:r>
            <a:endParaRPr sz="12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770"/>
              <a:buFont typeface="Arial"/>
              <a:buNone/>
            </a:pPr>
            <a:r>
              <a:rPr b="1" lang="en" sz="127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Knowledge Enrichment Track:</a:t>
            </a:r>
            <a:endParaRPr b="1" sz="12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9245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70"/>
              <a:buFont typeface="Arial"/>
              <a:buChar char="●"/>
            </a:pPr>
            <a:r>
              <a:rPr lang="en" sz="127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Notes are processed and stored in a Course Cache for future reference</a:t>
            </a:r>
            <a:endParaRPr sz="12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924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0"/>
              <a:buFont typeface="Arial"/>
              <a:buChar char="●"/>
            </a:pPr>
            <a:r>
              <a:rPr lang="en" sz="127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system generates Note Summaries and pulls in similar note summaries for added context</a:t>
            </a:r>
            <a:endParaRPr sz="12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9245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0"/>
              <a:buFont typeface="Arial"/>
              <a:buChar char="●"/>
            </a:pPr>
            <a:r>
              <a:rPr lang="en" sz="127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Uncommon words (words not included the 5,000 most common English words) are flagged and surfaced inline to support vocabulary building</a:t>
            </a:r>
            <a:endParaRPr sz="127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9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Two-Layer Course Cache</a:t>
            </a:r>
            <a:endParaRPr/>
          </a:p>
        </p:txBody>
      </p:sp>
      <p:sp>
        <p:nvSpPr>
          <p:cNvPr id="282" name="Google Shape;282;p43"/>
          <p:cNvSpPr txBox="1"/>
          <p:nvPr>
            <p:ph idx="1" type="body"/>
          </p:nvPr>
        </p:nvSpPr>
        <p:spPr>
          <a:xfrm>
            <a:off x="311600" y="1152475"/>
            <a:ext cx="43701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When each note is processed, a per-course cache stores two values: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Summary + Vector Embedding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Uncommon Word Dictionary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5720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Based on the OCR Layout Text output, similar summaries are appended to the VLM prompt.</a:t>
            </a:r>
            <a:endParaRPr/>
          </a:p>
        </p:txBody>
      </p:sp>
      <p:pic>
        <p:nvPicPr>
          <p:cNvPr id="283" name="Google Shape;28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5050" y="1017725"/>
            <a:ext cx="4157500" cy="3074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4"/>
          <p:cNvSpPr txBox="1"/>
          <p:nvPr>
            <p:ph type="title"/>
          </p:nvPr>
        </p:nvSpPr>
        <p:spPr>
          <a:xfrm>
            <a:off x="311700" y="1021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Uncommon Word Cache</a:t>
            </a:r>
            <a:endParaRPr/>
          </a:p>
        </p:txBody>
      </p:sp>
      <p:sp>
        <p:nvSpPr>
          <p:cNvPr id="289" name="Google Shape;289;p44"/>
          <p:cNvSpPr txBox="1"/>
          <p:nvPr>
            <p:ph idx="1" type="body"/>
          </p:nvPr>
        </p:nvSpPr>
        <p:spPr>
          <a:xfrm>
            <a:off x="311700" y="581850"/>
            <a:ext cx="85206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Each course maintains a dictionary, </a:t>
            </a:r>
            <a:endParaRPr sz="1700"/>
          </a:p>
          <a:p>
            <a:pPr indent="-336550" lvl="1" marL="914400" rtl="0" algn="l"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" sz="1700"/>
              <a:t>Count of all words not in the 5000 most common English words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Each word is scored by relevance</a:t>
            </a:r>
            <a:endParaRPr sz="17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Top 3 most relevant words (if relevance(T) &gt; 0.05) are inserted inline into the LLM prompt</a:t>
            </a:r>
            <a:endParaRPr sz="1700"/>
          </a:p>
        </p:txBody>
      </p:sp>
      <p:pic>
        <p:nvPicPr>
          <p:cNvPr id="290" name="Google Shape;290;p44" title="relevance_equation.png"/>
          <p:cNvPicPr preferRelativeResize="0"/>
          <p:nvPr/>
        </p:nvPicPr>
        <p:blipFill rotWithShape="1">
          <a:blip r:embed="rId3">
            <a:alphaModFix/>
          </a:blip>
          <a:srcRect b="47528" l="0" r="0" t="4280"/>
          <a:stretch/>
        </p:blipFill>
        <p:spPr>
          <a:xfrm>
            <a:off x="1528150" y="2363575"/>
            <a:ext cx="7304151" cy="2141575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44"/>
          <p:cNvSpPr txBox="1"/>
          <p:nvPr/>
        </p:nvSpPr>
        <p:spPr>
          <a:xfrm>
            <a:off x="4519425" y="2758275"/>
            <a:ext cx="774000" cy="1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92" name="Google Shape;292;p44"/>
          <p:cNvSpPr/>
          <p:nvPr/>
        </p:nvSpPr>
        <p:spPr>
          <a:xfrm>
            <a:off x="4395525" y="2741025"/>
            <a:ext cx="897900" cy="198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5"/>
          <p:cNvSpPr txBox="1"/>
          <p:nvPr>
            <p:ph type="title"/>
          </p:nvPr>
        </p:nvSpPr>
        <p:spPr>
          <a:xfrm>
            <a:off x="311700" y="18460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/>
              <a:t>Evaluation &amp; Metrics</a:t>
            </a:r>
            <a:endParaRPr sz="4100"/>
          </a:p>
        </p:txBody>
      </p:sp>
      <p:pic>
        <p:nvPicPr>
          <p:cNvPr id="298" name="Google Shape;298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46050" cy="184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97225" y="2571750"/>
            <a:ext cx="1846050" cy="184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Datasets</a:t>
            </a:r>
            <a:endParaRPr/>
          </a:p>
        </p:txBody>
      </p:sp>
      <p:pic>
        <p:nvPicPr>
          <p:cNvPr id="305" name="Google Shape;305;p46" title="corpora_comparison.png"/>
          <p:cNvPicPr preferRelativeResize="0"/>
          <p:nvPr/>
        </p:nvPicPr>
        <p:blipFill rotWithShape="1">
          <a:blip r:embed="rId3">
            <a:alphaModFix/>
          </a:blip>
          <a:srcRect b="0" l="0" r="0" t="11269"/>
          <a:stretch/>
        </p:blipFill>
        <p:spPr>
          <a:xfrm>
            <a:off x="983175" y="1042328"/>
            <a:ext cx="7177648" cy="3058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7"/>
          <p:cNvSpPr txBox="1"/>
          <p:nvPr>
            <p:ph idx="1" type="body"/>
          </p:nvPr>
        </p:nvSpPr>
        <p:spPr>
          <a:xfrm>
            <a:off x="311700" y="692100"/>
            <a:ext cx="85206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Azure is significantly more accurate than Tesseract for handwritten text.</a:t>
            </a:r>
            <a:r>
              <a:rPr lang="en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lang="en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Azure's CER is between 0.29-0.46, while Tesseract's CER sits around 0.71-0.88, which is significantly worse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lang="en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Tesseract’s WER is close to 1.0, compared to Azure’s WER of 0.41 - 0.46.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lang="en" sz="1500">
                <a:solidFill>
                  <a:schemeClr val="dk1"/>
                </a:solidFill>
              </a:rPr>
              <a:t>EasyOCR ranks similarly to Tesseract here for both WER and CER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73540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/>
          </a:p>
        </p:txBody>
      </p:sp>
      <p:sp>
        <p:nvSpPr>
          <p:cNvPr id="311" name="Google Shape;311;p47"/>
          <p:cNvSpPr txBox="1"/>
          <p:nvPr>
            <p:ph type="title"/>
          </p:nvPr>
        </p:nvSpPr>
        <p:spPr>
          <a:xfrm>
            <a:off x="311700" y="2368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120"/>
              <a:t>Evaluation</a:t>
            </a:r>
            <a:endParaRPr sz="3120"/>
          </a:p>
        </p:txBody>
      </p:sp>
      <p:sp>
        <p:nvSpPr>
          <p:cNvPr id="312" name="Google Shape;312;p47"/>
          <p:cNvSpPr txBox="1"/>
          <p:nvPr/>
        </p:nvSpPr>
        <p:spPr>
          <a:xfrm>
            <a:off x="6350000" y="2202000"/>
            <a:ext cx="2640300" cy="22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</a:rPr>
              <a:t>Metrics:</a:t>
            </a:r>
            <a:endParaRPr b="1"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</a:rPr>
              <a:t>CER (Character Error Rate)</a:t>
            </a:r>
            <a:r>
              <a:rPr lang="en" sz="1100">
                <a:solidFill>
                  <a:schemeClr val="dk1"/>
                </a:solidFill>
              </a:rPr>
              <a:t>: how many individual characters were wrong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>
                <a:solidFill>
                  <a:schemeClr val="dk1"/>
                </a:solidFill>
              </a:rPr>
              <a:t>WER (Word Error Rate)</a:t>
            </a:r>
            <a:r>
              <a:rPr lang="en" sz="1100">
                <a:solidFill>
                  <a:schemeClr val="dk1"/>
                </a:solidFill>
              </a:rPr>
              <a:t>: how many words were wrong</a:t>
            </a:r>
            <a:endParaRPr sz="1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13" name="Google Shape;313;p47" title="O1_ocr_leaderboar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3550" y="2242325"/>
            <a:ext cx="5456459" cy="209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8"/>
          <p:cNvSpPr txBox="1"/>
          <p:nvPr>
            <p:ph idx="1" type="body"/>
          </p:nvPr>
        </p:nvSpPr>
        <p:spPr>
          <a:xfrm>
            <a:off x="5012700" y="650325"/>
            <a:ext cx="3999900" cy="328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Both EasyOCR and Tesseract are overconfident, with confidence being off by 26 - 33%; big gap in confidence and correctness!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319" name="Google Shape;319;p48"/>
          <p:cNvSpPr txBox="1"/>
          <p:nvPr>
            <p:ph type="title"/>
          </p:nvPr>
        </p:nvSpPr>
        <p:spPr>
          <a:xfrm>
            <a:off x="311700" y="1918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020"/>
              <a:t>Evaluation (pt. 2)</a:t>
            </a:r>
            <a:endParaRPr sz="3020"/>
          </a:p>
        </p:txBody>
      </p:sp>
      <p:sp>
        <p:nvSpPr>
          <p:cNvPr id="320" name="Google Shape;320;p48"/>
          <p:cNvSpPr txBox="1"/>
          <p:nvPr/>
        </p:nvSpPr>
        <p:spPr>
          <a:xfrm>
            <a:off x="311700" y="821775"/>
            <a:ext cx="37794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>
                <a:solidFill>
                  <a:schemeClr val="dk1"/>
                </a:solidFill>
              </a:rPr>
              <a:t>Azure’s confidence score can be trusted</a:t>
            </a:r>
            <a:r>
              <a:rPr lang="en" sz="1500">
                <a:solidFill>
                  <a:schemeClr val="dk1"/>
                </a:solidFill>
              </a:rPr>
              <a:t>; other OCRs are far behind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Azure is the most correct at higher confidence levels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Being off by only 12% is significant compared to other models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21" name="Google Shape;321;p48" title="O3_reliabilit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3479" y="2622100"/>
            <a:ext cx="6668822" cy="222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9"/>
          <p:cNvSpPr txBox="1"/>
          <p:nvPr>
            <p:ph idx="1" type="body"/>
          </p:nvPr>
        </p:nvSpPr>
        <p:spPr>
          <a:xfrm>
            <a:off x="4152325" y="169275"/>
            <a:ext cx="47991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</a:rPr>
              <a:t>Azure:</a:t>
            </a:r>
            <a:endParaRPr b="1"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Total CER of 37%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56% of its errors are real misreads, 45% of those are just formatting issues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Azure's formatting errors (case, punctuation, spacing) can easily be corrected by an LLM/VLM in the cleaning stage 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</a:rPr>
              <a:t>Tesseract:</a:t>
            </a:r>
            <a:endParaRPr b="1"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Total CER of 82%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77% of its errors are real misreads; only a small portion of those are formatting errors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Tesseract's errors are so predominantly substantive that even a powerful VLM would struggle to recover from them reliably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327" name="Google Shape;327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Evaluation (pt 3)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49"/>
          <p:cNvSpPr txBox="1"/>
          <p:nvPr/>
        </p:nvSpPr>
        <p:spPr>
          <a:xfrm>
            <a:off x="358475" y="972975"/>
            <a:ext cx="3717900" cy="12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n">
                <a:solidFill>
                  <a:schemeClr val="dk1"/>
                </a:solidFill>
              </a:rPr>
              <a:t>Red</a:t>
            </a:r>
            <a:r>
              <a:rPr lang="en">
                <a:solidFill>
                  <a:schemeClr val="dk1"/>
                </a:solidFill>
              </a:rPr>
              <a:t>: real misreads, where the engine got the actual word wrong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n">
                <a:solidFill>
                  <a:schemeClr val="dk1"/>
                </a:solidFill>
              </a:rPr>
              <a:t>Blue:</a:t>
            </a:r>
            <a:r>
              <a:rPr lang="en">
                <a:solidFill>
                  <a:schemeClr val="dk1"/>
                </a:solidFill>
              </a:rPr>
              <a:t> surface-level errors like wrong capitalization, punctuation, or spacing</a:t>
            </a:r>
            <a:endParaRPr sz="2100">
              <a:solidFill>
                <a:schemeClr val="dk2"/>
              </a:solidFill>
            </a:endParaRPr>
          </a:p>
        </p:txBody>
      </p:sp>
      <p:pic>
        <p:nvPicPr>
          <p:cNvPr id="329" name="Google Shape;329;p49" title="O5_error_spli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8463" y="2006675"/>
            <a:ext cx="3847526" cy="2462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50"/>
          <p:cNvSpPr txBox="1"/>
          <p:nvPr>
            <p:ph idx="1" type="body"/>
          </p:nvPr>
        </p:nvSpPr>
        <p:spPr>
          <a:xfrm>
            <a:off x="204750" y="775925"/>
            <a:ext cx="44613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Comparison of</a:t>
            </a:r>
            <a:r>
              <a:rPr lang="en" sz="1400">
                <a:solidFill>
                  <a:schemeClr val="dk1"/>
                </a:solidFill>
              </a:rPr>
              <a:t> multiple models on cost vs. quality for note extraction</a:t>
            </a:r>
            <a:endParaRPr sz="15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n" sz="1400">
                <a:solidFill>
                  <a:schemeClr val="dk1"/>
                </a:solidFill>
              </a:rPr>
              <a:t>X axis</a:t>
            </a:r>
            <a:r>
              <a:rPr lang="en" sz="1400">
                <a:solidFill>
                  <a:schemeClr val="dk1"/>
                </a:solidFill>
              </a:rPr>
              <a:t>: cost per note in dollars (log scale!)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b="1" lang="en" sz="1400">
                <a:solidFill>
                  <a:schemeClr val="dk1"/>
                </a:solidFill>
              </a:rPr>
              <a:t>Y axis</a:t>
            </a:r>
            <a:r>
              <a:rPr lang="en" sz="1400">
                <a:solidFill>
                  <a:schemeClr val="dk1"/>
                </a:solidFill>
              </a:rPr>
              <a:t>: WER, ignoring spacing, punctuation, and other formatting differences</a:t>
            </a:r>
            <a:endParaRPr sz="1900"/>
          </a:p>
        </p:txBody>
      </p:sp>
      <p:sp>
        <p:nvSpPr>
          <p:cNvPr id="335" name="Google Shape;335;p50"/>
          <p:cNvSpPr txBox="1"/>
          <p:nvPr>
            <p:ph type="title"/>
          </p:nvPr>
        </p:nvSpPr>
        <p:spPr>
          <a:xfrm>
            <a:off x="311700" y="203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Evaluation </a:t>
            </a:r>
            <a:r>
              <a:rPr lang="en"/>
              <a:t>(pt. 3)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50"/>
          <p:cNvSpPr txBox="1"/>
          <p:nvPr/>
        </p:nvSpPr>
        <p:spPr>
          <a:xfrm>
            <a:off x="4571988" y="1801350"/>
            <a:ext cx="4250400" cy="208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</a:rPr>
              <a:t>Winner: Qwen3</a:t>
            </a:r>
            <a:endParaRPr b="1"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These models all achieve about the same accuracy, but Qwen3 is 20x cheaper than Opus and 10x cheaper than Sonnet.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As AzureOCR gives you 500 </a:t>
            </a:r>
            <a:r>
              <a:rPr lang="en" sz="1500">
                <a:solidFill>
                  <a:schemeClr val="dk1"/>
                </a:solidFill>
              </a:rPr>
              <a:t>free pages a month, this entire system could be ran for less than a dollar per course. ($1.50 per 1k pages after)</a:t>
            </a:r>
            <a:endParaRPr sz="1500">
              <a:solidFill>
                <a:schemeClr val="dk1"/>
              </a:solidFill>
            </a:endParaRPr>
          </a:p>
        </p:txBody>
      </p:sp>
      <p:graphicFrame>
        <p:nvGraphicFramePr>
          <p:cNvPr id="337" name="Google Shape;337;p50"/>
          <p:cNvGraphicFramePr/>
          <p:nvPr/>
        </p:nvGraphicFramePr>
        <p:xfrm>
          <a:off x="4806975" y="148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{6BF78FB4-E55E-4F13-B925-654297C56157}</a:tableStyleId>
              </a:tblPr>
              <a:tblGrid>
                <a:gridCol w="1341775"/>
                <a:gridCol w="1341775"/>
                <a:gridCol w="13417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Model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Cost/note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WER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qwen3-vl-235b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~$0.002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0.20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claude-sonnet-4-6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~$0.02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0.21</a:t>
                      </a:r>
                      <a:endParaRPr sz="1000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claude-opus-4-8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~$0.045</a:t>
                      </a:r>
                      <a:endParaRPr sz="10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/>
                        <a:t>0.22</a:t>
                      </a:r>
                      <a:endParaRPr sz="1000"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338" name="Google Shape;338;p50" title="V2_cost_qualit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100" y="2415100"/>
            <a:ext cx="4092599" cy="2728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1"/>
          <p:cNvSpPr txBox="1"/>
          <p:nvPr>
            <p:ph idx="1" type="body"/>
          </p:nvPr>
        </p:nvSpPr>
        <p:spPr>
          <a:xfrm>
            <a:off x="223500" y="1091250"/>
            <a:ext cx="43485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u="sng">
                <a:solidFill>
                  <a:schemeClr val="dk1"/>
                </a:solidFill>
              </a:rPr>
              <a:t>Red line</a:t>
            </a:r>
            <a:r>
              <a:rPr lang="en" sz="1700">
                <a:solidFill>
                  <a:schemeClr val="dk1"/>
                </a:solidFill>
              </a:rPr>
              <a:t>: the total vocabulary the system has built up over time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00" u="sng">
                <a:solidFill>
                  <a:schemeClr val="dk1"/>
                </a:solidFill>
              </a:rPr>
              <a:t>Blue bars</a:t>
            </a:r>
            <a:r>
              <a:rPr lang="en" sz="1700">
                <a:solidFill>
                  <a:schemeClr val="dk1"/>
                </a:solidFill>
              </a:rPr>
              <a:t>: Number of course-specific terms flagged and sent to VLM per note by the uncommon word cache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344" name="Google Shape;344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Evaluation </a:t>
            </a:r>
            <a:r>
              <a:rPr lang="en"/>
              <a:t>(pt. 4)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51"/>
          <p:cNvSpPr txBox="1"/>
          <p:nvPr/>
        </p:nvSpPr>
        <p:spPr>
          <a:xfrm>
            <a:off x="4770600" y="445025"/>
            <a:ext cx="4305900" cy="36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S</a:t>
            </a:r>
            <a:r>
              <a:rPr lang="en" sz="1600">
                <a:solidFill>
                  <a:schemeClr val="dk1"/>
                </a:solidFill>
              </a:rPr>
              <a:t>ystem gets more accurate over time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actively learning as it processes more notes 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every note is adding to the overall system vocabulary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with 78 terms added at note 17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Later notes benefit from earlier ones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</a:endParaRPr>
          </a:p>
        </p:txBody>
      </p:sp>
      <p:pic>
        <p:nvPicPr>
          <p:cNvPr id="346" name="Google Shape;346;p51" title="M3_lexicon_flag_activit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4587" y="2785952"/>
            <a:ext cx="4174825" cy="23575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5"/>
          <p:cNvSpPr txBox="1"/>
          <p:nvPr>
            <p:ph idx="1" type="body"/>
          </p:nvPr>
        </p:nvSpPr>
        <p:spPr>
          <a:xfrm>
            <a:off x="311700" y="772775"/>
            <a:ext cx="39999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Donut:</a:t>
            </a:r>
            <a:r>
              <a:rPr lang="en" sz="1700">
                <a:solidFill>
                  <a:schemeClr val="dk1"/>
                </a:solidFill>
              </a:rPr>
              <a:t> OCR-Free Document Understanding Transformer (2022)</a:t>
            </a:r>
            <a:r>
              <a:rPr lang="en" sz="900">
                <a:solidFill>
                  <a:schemeClr val="dk1"/>
                </a:solidFill>
              </a:rPr>
              <a:t>Naver</a:t>
            </a:r>
            <a:endParaRPr sz="9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chemeClr val="dk1"/>
                </a:solidFill>
              </a:rPr>
              <a:t>Image → Transformer → Structured Output</a:t>
            </a:r>
            <a:endParaRPr sz="17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" sz="1700">
                <a:solidFill>
                  <a:schemeClr val="dk1"/>
                </a:solidFill>
              </a:rPr>
              <a:t>OCR-free document understanding model</a:t>
            </a:r>
            <a:endParaRPr sz="17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" sz="1700">
                <a:solidFill>
                  <a:schemeClr val="dk1"/>
                </a:solidFill>
              </a:rPr>
              <a:t>Uses image directly instead of </a:t>
            </a:r>
            <a:r>
              <a:rPr lang="en" sz="1700">
                <a:solidFill>
                  <a:schemeClr val="dk1"/>
                </a:solidFill>
                <a:highlight>
                  <a:schemeClr val="lt1"/>
                </a:highlight>
              </a:rPr>
              <a:t>relying only on OCR</a:t>
            </a:r>
            <a:endParaRPr sz="17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" sz="1700">
                <a:solidFill>
                  <a:schemeClr val="dk1"/>
                </a:solidFill>
                <a:highlight>
                  <a:schemeClr val="lt1"/>
                </a:highlight>
              </a:rPr>
              <a:t>Preserves document structure and layout</a:t>
            </a:r>
            <a:endParaRPr sz="17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sp>
        <p:nvSpPr>
          <p:cNvPr id="119" name="Google Shape;119;p25"/>
          <p:cNvSpPr txBox="1"/>
          <p:nvPr>
            <p:ph type="title"/>
          </p:nvPr>
        </p:nvSpPr>
        <p:spPr>
          <a:xfrm>
            <a:off x="311700" y="1021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/>
              <a:t>Related Works</a:t>
            </a:r>
            <a:endParaRPr sz="2720"/>
          </a:p>
        </p:txBody>
      </p:sp>
      <p:sp>
        <p:nvSpPr>
          <p:cNvPr id="120" name="Google Shape;120;p25"/>
          <p:cNvSpPr txBox="1"/>
          <p:nvPr>
            <p:ph idx="2" type="body"/>
          </p:nvPr>
        </p:nvSpPr>
        <p:spPr>
          <a:xfrm>
            <a:off x="4832400" y="772775"/>
            <a:ext cx="3999900" cy="32829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Nougat</a:t>
            </a:r>
            <a:r>
              <a:rPr lang="en" sz="1700">
                <a:solidFill>
                  <a:schemeClr val="dk1"/>
                </a:solidFill>
              </a:rPr>
              <a:t>: Neural Optical Understanding for Academic Documents (2023)</a:t>
            </a:r>
            <a:r>
              <a:rPr lang="en" sz="1100">
                <a:solidFill>
                  <a:schemeClr val="dk1"/>
                </a:solidFill>
              </a:rPr>
              <a:t>Naver</a:t>
            </a:r>
            <a:endParaRPr sz="11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" sz="1700">
                <a:solidFill>
                  <a:schemeClr val="dk1"/>
                </a:solidFill>
              </a:rPr>
              <a:t>Why not pure OCR?</a:t>
            </a:r>
            <a:endParaRPr sz="17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" sz="1700">
                <a:solidFill>
                  <a:schemeClr val="dk1"/>
                </a:solidFill>
              </a:rPr>
              <a:t>Neural document parsing for academic PDFs</a:t>
            </a:r>
            <a:endParaRPr sz="17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" sz="1700">
                <a:solidFill>
                  <a:schemeClr val="dk1"/>
                </a:solidFill>
              </a:rPr>
              <a:t>Converts scanned documents into structured markup</a:t>
            </a:r>
            <a:endParaRPr sz="17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</a:pPr>
            <a:r>
              <a:rPr lang="en" sz="1700">
                <a:solidFill>
                  <a:schemeClr val="dk1"/>
                </a:solidFill>
              </a:rPr>
              <a:t>Focuses on formatting preservation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1700"/>
          </a:p>
        </p:txBody>
      </p:sp>
      <p:pic>
        <p:nvPicPr>
          <p:cNvPr id="121" name="Google Shape;12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1200" y="3626200"/>
            <a:ext cx="1100900" cy="110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2275" y="3306525"/>
            <a:ext cx="1200150" cy="120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2"/>
          <p:cNvSpPr txBox="1"/>
          <p:nvPr>
            <p:ph idx="1" type="body"/>
          </p:nvPr>
        </p:nvSpPr>
        <p:spPr>
          <a:xfrm>
            <a:off x="311600" y="1152475"/>
            <a:ext cx="8333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700"/>
              <a:t>The OCR text improved VLM outputs, especially for the weaker models.</a:t>
            </a:r>
            <a:endParaRPr sz="1700"/>
          </a:p>
        </p:txBody>
      </p:sp>
      <p:sp>
        <p:nvSpPr>
          <p:cNvPr id="352" name="Google Shape;352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Evaluation (pt. 5)</a:t>
            </a:r>
            <a:endParaRPr/>
          </a:p>
        </p:txBody>
      </p:sp>
      <p:pic>
        <p:nvPicPr>
          <p:cNvPr id="353" name="Google Shape;353;p52" title="O8_transcription_ladder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6900" y="1636700"/>
            <a:ext cx="6710198" cy="26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53"/>
          <p:cNvSpPr txBox="1"/>
          <p:nvPr>
            <p:ph idx="1" type="body"/>
          </p:nvPr>
        </p:nvSpPr>
        <p:spPr>
          <a:xfrm>
            <a:off x="311600" y="1152475"/>
            <a:ext cx="85206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Key Terms: LLM flagged, human validated key course terms in a note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Across the board, the OCR &amp; Cache improve key term recall, especially for weaker models</a:t>
            </a:r>
            <a:endParaRPr/>
          </a:p>
        </p:txBody>
      </p:sp>
      <p:sp>
        <p:nvSpPr>
          <p:cNvPr id="359" name="Google Shape;359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Evaluation (pt. 6)</a:t>
            </a:r>
            <a:endParaRPr/>
          </a:p>
        </p:txBody>
      </p:sp>
      <p:pic>
        <p:nvPicPr>
          <p:cNvPr id="360" name="Google Shape;360;p53" title="V3_modality_ladder.png"/>
          <p:cNvPicPr preferRelativeResize="0"/>
          <p:nvPr/>
        </p:nvPicPr>
        <p:blipFill rotWithShape="1">
          <a:blip r:embed="rId3">
            <a:alphaModFix/>
          </a:blip>
          <a:srcRect b="0" l="0" r="0" t="7322"/>
          <a:stretch/>
        </p:blipFill>
        <p:spPr>
          <a:xfrm>
            <a:off x="1237450" y="1955750"/>
            <a:ext cx="7141324" cy="252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54"/>
          <p:cNvSpPr txBox="1"/>
          <p:nvPr>
            <p:ph idx="1" type="body"/>
          </p:nvPr>
        </p:nvSpPr>
        <p:spPr>
          <a:xfrm>
            <a:off x="311600" y="1152475"/>
            <a:ext cx="4040400" cy="31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Which parts of the cache actually contribute?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Whiskers: 95% confidence range</a:t>
            </a:r>
            <a:endParaRPr/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Overall, the uncommon word cache seems to have more of a signal to the LLM than the per notes summaries</a:t>
            </a: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Stronger models aren’t hurt by the extra context, but it also doesn’t help them as much</a:t>
            </a:r>
            <a:endParaRPr/>
          </a:p>
        </p:txBody>
      </p:sp>
      <p:sp>
        <p:nvSpPr>
          <p:cNvPr id="366" name="Google Shape;366;p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Evaluation (pt. 7)</a:t>
            </a:r>
            <a:endParaRPr/>
          </a:p>
        </p:txBody>
      </p:sp>
      <p:pic>
        <p:nvPicPr>
          <p:cNvPr id="367" name="Google Shape;367;p54" title="C1_cache_attribution.png"/>
          <p:cNvPicPr preferRelativeResize="0"/>
          <p:nvPr/>
        </p:nvPicPr>
        <p:blipFill rotWithShape="1">
          <a:blip r:embed="rId3">
            <a:alphaModFix/>
          </a:blip>
          <a:srcRect b="0" l="0" r="0" t="3521"/>
          <a:stretch/>
        </p:blipFill>
        <p:spPr>
          <a:xfrm>
            <a:off x="4432550" y="1190625"/>
            <a:ext cx="4104226" cy="3186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5"/>
          <p:cNvSpPr txBox="1"/>
          <p:nvPr>
            <p:ph type="title"/>
          </p:nvPr>
        </p:nvSpPr>
        <p:spPr>
          <a:xfrm>
            <a:off x="0" y="493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Output (.md)</a:t>
            </a:r>
            <a:endParaRPr/>
          </a:p>
        </p:txBody>
      </p:sp>
      <p:pic>
        <p:nvPicPr>
          <p:cNvPr id="373" name="Google Shape;373;p55" title="Screenshot 2026-06-08 at 6.07.07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8439" y="622075"/>
            <a:ext cx="3569961" cy="4384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55" title="Screenshot 2026-06-08 at 6.07.19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3224" y="24688"/>
            <a:ext cx="3300773" cy="5094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6"/>
          <p:cNvSpPr txBox="1"/>
          <p:nvPr>
            <p:ph idx="1" type="body"/>
          </p:nvPr>
        </p:nvSpPr>
        <p:spPr>
          <a:xfrm>
            <a:off x="311600" y="1152475"/>
            <a:ext cx="8661900" cy="354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Azure OCR was selected for its accuracy and reliable confidence scoring, compared to Tesseract.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VLM layer takes advantage of the highest intelligence models currently available 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Qwen3 was chosen for its optimal cost-quality balance, compared to other models. 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Cache makes the pipeline more efficient at recognizing uncommon terms over time.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Mermaid Diagrams allow diagrams to be digitally visualized, better than cropping the image.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The whole pipeline is relatively inexpensive.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Larger Models handle irrelevant context better than smaller models</a:t>
            </a:r>
            <a:endParaRPr sz="1500"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As VLM intelligence improves, the cache and OCR layers may become obsolete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80" name="Google Shape;380;p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Final Evaluation Analysis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7"/>
          <p:cNvSpPr txBox="1"/>
          <p:nvPr>
            <p:ph idx="2" type="body"/>
          </p:nvPr>
        </p:nvSpPr>
        <p:spPr>
          <a:xfrm>
            <a:off x="4310700" y="342900"/>
            <a:ext cx="4911000" cy="445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b="1" lang="en" sz="1400"/>
              <a:t>OCR alone is insufficient for complex notes</a:t>
            </a:r>
            <a:endParaRPr b="1" sz="1400"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OCR extracts text well but struggles with diagrams, layout, and visual relationships.</a:t>
            </a:r>
            <a:endParaRPr/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 sz="1400"/>
              <a:t>LLMs improve document understanding when guided</a:t>
            </a:r>
            <a:endParaRPr b="1" sz="1400"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Combining OCR output with structured prompting enables reconstruction of diagrams and note structure.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 sz="1400"/>
              <a:t>Benchmark performance does not always reflect real-world performance</a:t>
            </a:r>
            <a:endParaRPr b="1" sz="1400"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Models advertised with high accuracy can still struggle on handwritten notes, diagrams, and noisy inputs.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b="1" lang="en" sz="1400"/>
              <a:t>Multimodal approaches provide the best results</a:t>
            </a:r>
            <a:endParaRPr b="1" sz="1400"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Combining OCR with vision-language reasoning preserves both textual and visual information well.</a:t>
            </a:r>
            <a:endParaRPr/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386" name="Google Shape;386;p57"/>
          <p:cNvSpPr txBox="1"/>
          <p:nvPr>
            <p:ph type="title"/>
          </p:nvPr>
        </p:nvSpPr>
        <p:spPr>
          <a:xfrm>
            <a:off x="265500" y="-563300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Key Takeaways</a:t>
            </a:r>
            <a:endParaRPr/>
          </a:p>
        </p:txBody>
      </p:sp>
      <p:sp>
        <p:nvSpPr>
          <p:cNvPr id="387" name="Google Shape;387;p57"/>
          <p:cNvSpPr txBox="1"/>
          <p:nvPr>
            <p:ph idx="1" type="subTitle"/>
          </p:nvPr>
        </p:nvSpPr>
        <p:spPr>
          <a:xfrm>
            <a:off x="265500" y="1186550"/>
            <a:ext cx="4045200" cy="200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dk1"/>
                </a:solidFill>
              </a:rPr>
              <a:t>Future work</a:t>
            </a:r>
            <a:r>
              <a:rPr lang="en">
                <a:solidFill>
                  <a:schemeClr val="dk1"/>
                </a:solidFill>
              </a:rPr>
              <a:t>: Explore OCR-free approaches inspired by Donut and Nougat, allowing a vision-language model to directly generate structured notes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388" name="Google Shape;388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6875" y="3047950"/>
            <a:ext cx="1642451" cy="1642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58"/>
          <p:cNvSpPr txBox="1"/>
          <p:nvPr>
            <p:ph idx="1" type="body"/>
          </p:nvPr>
        </p:nvSpPr>
        <p:spPr>
          <a:xfrm>
            <a:off x="311700" y="3195563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58"/>
          <p:cNvSpPr txBox="1"/>
          <p:nvPr>
            <p:ph type="title"/>
          </p:nvPr>
        </p:nvSpPr>
        <p:spPr>
          <a:xfrm>
            <a:off x="311700" y="1407200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9800"/>
              <a:t>Who </a:t>
            </a:r>
            <a:endParaRPr sz="9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9800"/>
              <a:t>is Miso???</a:t>
            </a:r>
            <a:endParaRPr sz="9800"/>
          </a:p>
        </p:txBody>
      </p:sp>
      <p:sp>
        <p:nvSpPr>
          <p:cNvPr id="395" name="Google Shape;395;p5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96" name="Google Shape;396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38500" y="-43325"/>
            <a:ext cx="3857625" cy="523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37325" y="-43325"/>
            <a:ext cx="3606675" cy="523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28875" y="-43325"/>
            <a:ext cx="3108450" cy="5230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59"/>
          <p:cNvSpPr txBox="1"/>
          <p:nvPr>
            <p:ph idx="1" type="subTitle"/>
          </p:nvPr>
        </p:nvSpPr>
        <p:spPr>
          <a:xfrm>
            <a:off x="2583000" y="542600"/>
            <a:ext cx="6128400" cy="63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Any Questions?</a:t>
            </a:r>
            <a:endParaRPr sz="3700"/>
          </a:p>
        </p:txBody>
      </p:sp>
      <p:sp>
        <p:nvSpPr>
          <p:cNvPr id="404" name="Google Shape;404;p59"/>
          <p:cNvSpPr txBox="1"/>
          <p:nvPr>
            <p:ph type="title"/>
          </p:nvPr>
        </p:nvSpPr>
        <p:spPr>
          <a:xfrm>
            <a:off x="265500" y="1173500"/>
            <a:ext cx="2438400" cy="21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405" name="Google Shape;405;p59"/>
          <p:cNvSpPr txBox="1"/>
          <p:nvPr/>
        </p:nvSpPr>
        <p:spPr>
          <a:xfrm>
            <a:off x="5380500" y="4095900"/>
            <a:ext cx="3763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Special thanks to Professor Leilani Gilpin</a:t>
            </a:r>
            <a:endParaRPr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/>
              <a:t>Methodology: </a:t>
            </a:r>
            <a:r>
              <a:rPr lang="en" sz="1720"/>
              <a:t>CRON</a:t>
            </a:r>
            <a:r>
              <a:rPr lang="en" sz="1720"/>
              <a:t> job to combine OCR &amp; LLM capabilities</a:t>
            </a:r>
            <a:r>
              <a:rPr lang="en" sz="2920"/>
              <a:t> </a:t>
            </a:r>
            <a:endParaRPr sz="2920"/>
          </a:p>
        </p:txBody>
      </p:sp>
      <p:sp>
        <p:nvSpPr>
          <p:cNvPr id="128" name="Google Shape;128;p26"/>
          <p:cNvSpPr txBox="1"/>
          <p:nvPr>
            <p:ph idx="1" type="body"/>
          </p:nvPr>
        </p:nvSpPr>
        <p:spPr>
          <a:xfrm>
            <a:off x="257175" y="1152475"/>
            <a:ext cx="4384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OCR: Optical Character Recognition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dk1"/>
                </a:solidFill>
              </a:rPr>
              <a:t>Goal</a:t>
            </a:r>
            <a:r>
              <a:rPr lang="en" sz="1800">
                <a:solidFill>
                  <a:schemeClr val="dk1"/>
                </a:solidFill>
              </a:rPr>
              <a:t>: Use an OCR to </a:t>
            </a:r>
            <a:r>
              <a:rPr lang="en" sz="1800">
                <a:solidFill>
                  <a:schemeClr val="dk1"/>
                </a:solidFill>
              </a:rPr>
              <a:t>convert</a:t>
            </a:r>
            <a:r>
              <a:rPr lang="en" sz="1800">
                <a:solidFill>
                  <a:schemeClr val="dk1"/>
                </a:solidFill>
              </a:rPr>
              <a:t> images of handwriting into a “textual guess”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APIs:</a:t>
            </a:r>
            <a:endParaRPr sz="1800">
              <a:solidFill>
                <a:schemeClr val="dk1"/>
              </a:solidFill>
            </a:endParaRPr>
          </a:p>
          <a:p>
            <a:pPr indent="-342900" lvl="0" marL="9144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en" sz="1800">
                <a:solidFill>
                  <a:schemeClr val="dk1"/>
                </a:solidFill>
              </a:rPr>
              <a:t>Azure Vision </a:t>
            </a:r>
            <a:endParaRPr sz="1800">
              <a:solidFill>
                <a:schemeClr val="dk1"/>
              </a:solidFill>
            </a:endParaRPr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Adobe OCR</a:t>
            </a:r>
            <a:endParaRPr sz="1800">
              <a:solidFill>
                <a:schemeClr val="dk1"/>
              </a:solidFill>
            </a:endParaRPr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Tesseract 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29" name="Google Shape;129;p2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LLM: Large Language Model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dk1"/>
                </a:solidFill>
              </a:rPr>
              <a:t>Goal</a:t>
            </a:r>
            <a:r>
              <a:rPr lang="en" sz="1800">
                <a:solidFill>
                  <a:schemeClr val="dk1"/>
                </a:solidFill>
              </a:rPr>
              <a:t>: Feed LLM OCR extracted text along with handwriting images to produce more accurate results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APIs: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Claude API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800">
                <a:solidFill>
                  <a:schemeClr val="dk1"/>
                </a:solidFill>
              </a:rPr>
              <a:t>OpenRouter API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30" name="Google Shape;13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5200" y="-73475"/>
            <a:ext cx="1440974" cy="144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5074" y="-91176"/>
            <a:ext cx="1138925" cy="113892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7"/>
          <p:cNvSpPr txBox="1"/>
          <p:nvPr>
            <p:ph type="title"/>
          </p:nvPr>
        </p:nvSpPr>
        <p:spPr>
          <a:xfrm>
            <a:off x="304800" y="285750"/>
            <a:ext cx="8520600" cy="572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Roboto"/>
                <a:ea typeface="Roboto"/>
                <a:cs typeface="Roboto"/>
                <a:sym typeface="Roboto"/>
              </a:rPr>
              <a:t>Base Pipeline</a:t>
            </a:r>
            <a:endParaRPr b="1" sz="3200">
              <a:solidFill>
                <a:srgbClr val="003C6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37" name="Google Shape;137;p27"/>
          <p:cNvGrpSpPr/>
          <p:nvPr/>
        </p:nvGrpSpPr>
        <p:grpSpPr>
          <a:xfrm>
            <a:off x="304800" y="1047750"/>
            <a:ext cx="2667000" cy="1714500"/>
            <a:chOff x="304800" y="1047750"/>
            <a:chExt cx="2667000" cy="1714500"/>
          </a:xfrm>
        </p:grpSpPr>
        <p:sp>
          <p:nvSpPr>
            <p:cNvPr id="138" name="Google Shape;138;p27"/>
            <p:cNvSpPr/>
            <p:nvPr/>
          </p:nvSpPr>
          <p:spPr>
            <a:xfrm>
              <a:off x="304800" y="1047750"/>
              <a:ext cx="2667000" cy="1714500"/>
            </a:xfrm>
            <a:prstGeom prst="roundRect">
              <a:avLst>
                <a:gd fmla="val 5555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/>
            </a:p>
          </p:txBody>
        </p:sp>
        <p:sp>
          <p:nvSpPr>
            <p:cNvPr id="139" name="Google Shape;139;p27"/>
            <p:cNvSpPr txBox="1"/>
            <p:nvPr/>
          </p:nvSpPr>
          <p:spPr>
            <a:xfrm>
              <a:off x="400050" y="1178052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rgbClr val="F29813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folder_open</a:t>
              </a:r>
              <a:endParaRPr sz="2500">
                <a:solidFill>
                  <a:srgbClr val="F29813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40" name="Google Shape;140;p27"/>
            <p:cNvSpPr txBox="1"/>
            <p:nvPr/>
          </p:nvSpPr>
          <p:spPr>
            <a:xfrm>
              <a:off x="400050" y="1571625"/>
              <a:ext cx="2476500" cy="109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003C6C"/>
                  </a:solidFill>
                  <a:latin typeface="Roboto"/>
                  <a:ea typeface="Roboto"/>
                  <a:cs typeface="Roboto"/>
                  <a:sym typeface="Roboto"/>
                </a:rPr>
                <a:t>1. Data Ingestion</a:t>
              </a:r>
              <a:endParaRPr b="1" sz="1500">
                <a:solidFill>
                  <a:srgbClr val="003C6C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Load handwritten or scanned notes from a targeted image folder.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1" name="Google Shape;141;p27"/>
          <p:cNvGrpSpPr/>
          <p:nvPr/>
        </p:nvGrpSpPr>
        <p:grpSpPr>
          <a:xfrm>
            <a:off x="3238500" y="1047750"/>
            <a:ext cx="2667000" cy="1714500"/>
            <a:chOff x="3238500" y="1047750"/>
            <a:chExt cx="2667000" cy="1714500"/>
          </a:xfrm>
        </p:grpSpPr>
        <p:sp>
          <p:nvSpPr>
            <p:cNvPr id="142" name="Google Shape;142;p27"/>
            <p:cNvSpPr/>
            <p:nvPr/>
          </p:nvSpPr>
          <p:spPr>
            <a:xfrm>
              <a:off x="3238500" y="1047750"/>
              <a:ext cx="2667000" cy="1714500"/>
            </a:xfrm>
            <a:prstGeom prst="roundRect">
              <a:avLst>
                <a:gd fmla="val 5555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/>
            </a:p>
          </p:txBody>
        </p:sp>
        <p:sp>
          <p:nvSpPr>
            <p:cNvPr id="143" name="Google Shape;143;p27"/>
            <p:cNvSpPr txBox="1"/>
            <p:nvPr/>
          </p:nvSpPr>
          <p:spPr>
            <a:xfrm>
              <a:off x="3333750" y="1178052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rgbClr val="F29813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auto_fix_high</a:t>
              </a:r>
              <a:endParaRPr sz="2500">
                <a:solidFill>
                  <a:srgbClr val="F29813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44" name="Google Shape;144;p27"/>
            <p:cNvSpPr txBox="1"/>
            <p:nvPr/>
          </p:nvSpPr>
          <p:spPr>
            <a:xfrm>
              <a:off x="3333750" y="1571625"/>
              <a:ext cx="2476500" cy="109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003C6C"/>
                  </a:solidFill>
                  <a:latin typeface="Roboto"/>
                  <a:ea typeface="Roboto"/>
                  <a:cs typeface="Roboto"/>
                  <a:sym typeface="Roboto"/>
                </a:rPr>
                <a:t>2. Preprocessing</a:t>
              </a:r>
              <a:endParaRPr b="1" sz="1500">
                <a:solidFill>
                  <a:srgbClr val="003C6C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2984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Roboto"/>
                <a:buChar char="●"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Grayscale conversion</a:t>
              </a:r>
              <a:endParaRPr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298450" lvl="0" marL="457200" rtl="0" algn="l">
                <a:spcBef>
                  <a:spcPts val="15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Roboto"/>
                <a:buChar char="●"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Noise reduction</a:t>
              </a:r>
              <a:endParaRPr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298450" lvl="0" marL="457200" rtl="0" algn="l">
                <a:spcBef>
                  <a:spcPts val="15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Roboto"/>
                <a:buChar char="●"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Contrast &amp; Sharpening</a:t>
              </a:r>
              <a:endParaRPr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298450" lvl="0" marL="457200" rtl="0" algn="l">
                <a:spcBef>
                  <a:spcPts val="15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Roboto"/>
                <a:buChar char="●"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Deskewing</a:t>
              </a:r>
              <a:endParaRPr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5" name="Google Shape;145;p27"/>
          <p:cNvGrpSpPr/>
          <p:nvPr/>
        </p:nvGrpSpPr>
        <p:grpSpPr>
          <a:xfrm>
            <a:off x="6172200" y="1047750"/>
            <a:ext cx="2667000" cy="1714500"/>
            <a:chOff x="6172200" y="1047750"/>
            <a:chExt cx="2667000" cy="1714500"/>
          </a:xfrm>
        </p:grpSpPr>
        <p:sp>
          <p:nvSpPr>
            <p:cNvPr id="146" name="Google Shape;146;p27"/>
            <p:cNvSpPr/>
            <p:nvPr/>
          </p:nvSpPr>
          <p:spPr>
            <a:xfrm>
              <a:off x="6172200" y="1047750"/>
              <a:ext cx="2667000" cy="1714500"/>
            </a:xfrm>
            <a:prstGeom prst="roundRect">
              <a:avLst>
                <a:gd fmla="val 5555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/>
            </a:p>
          </p:txBody>
        </p:sp>
        <p:sp>
          <p:nvSpPr>
            <p:cNvPr id="147" name="Google Shape;147;p27"/>
            <p:cNvSpPr txBox="1"/>
            <p:nvPr/>
          </p:nvSpPr>
          <p:spPr>
            <a:xfrm>
              <a:off x="6267450" y="1178052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rgbClr val="F29813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document_scanner</a:t>
              </a:r>
              <a:endParaRPr sz="2500">
                <a:solidFill>
                  <a:srgbClr val="F29813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48" name="Google Shape;148;p27"/>
            <p:cNvSpPr txBox="1"/>
            <p:nvPr/>
          </p:nvSpPr>
          <p:spPr>
            <a:xfrm>
              <a:off x="6267450" y="1571625"/>
              <a:ext cx="2476500" cy="109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003C6C"/>
                  </a:solidFill>
                  <a:latin typeface="Roboto"/>
                  <a:ea typeface="Roboto"/>
                  <a:cs typeface="Roboto"/>
                  <a:sym typeface="Roboto"/>
                </a:rPr>
                <a:t>3. OCR Processing</a:t>
              </a:r>
              <a:endParaRPr b="1" sz="1500">
                <a:solidFill>
                  <a:srgbClr val="003C6C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Extracts text regions into structured JSON including:</a:t>
              </a:r>
              <a:endParaRPr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295275" lvl="0" marL="457200" rtl="0" algn="l"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050"/>
                <a:buFont typeface="Roboto"/>
                <a:buChar char="●"/>
              </a:pPr>
              <a:r>
                <a:rPr lang="en" sz="105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detected text</a:t>
              </a:r>
              <a:endParaRPr sz="10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295275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50"/>
                <a:buFont typeface="Roboto"/>
                <a:buChar char="●"/>
              </a:pPr>
              <a:r>
                <a:rPr lang="en" sz="105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confidence scores</a:t>
              </a:r>
              <a:endParaRPr sz="105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50">
                <a:solidFill>
                  <a:srgbClr val="64748B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9" name="Google Shape;149;p27"/>
          <p:cNvGrpSpPr/>
          <p:nvPr/>
        </p:nvGrpSpPr>
        <p:grpSpPr>
          <a:xfrm>
            <a:off x="304800" y="2952750"/>
            <a:ext cx="4134000" cy="1238400"/>
            <a:chOff x="304800" y="2952750"/>
            <a:chExt cx="4134000" cy="1238400"/>
          </a:xfrm>
        </p:grpSpPr>
        <p:sp>
          <p:nvSpPr>
            <p:cNvPr id="150" name="Google Shape;150;p27"/>
            <p:cNvSpPr/>
            <p:nvPr/>
          </p:nvSpPr>
          <p:spPr>
            <a:xfrm>
              <a:off x="304800" y="2952750"/>
              <a:ext cx="4134000" cy="1238400"/>
            </a:xfrm>
            <a:prstGeom prst="roundRect">
              <a:avLst>
                <a:gd fmla="val 7692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/>
            </a:p>
          </p:txBody>
        </p:sp>
        <p:sp>
          <p:nvSpPr>
            <p:cNvPr id="151" name="Google Shape;151;p27"/>
            <p:cNvSpPr txBox="1"/>
            <p:nvPr/>
          </p:nvSpPr>
          <p:spPr>
            <a:xfrm>
              <a:off x="400050" y="3083052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rgbClr val="F29813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output</a:t>
              </a:r>
              <a:endParaRPr sz="2500">
                <a:solidFill>
                  <a:srgbClr val="F29813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52" name="Google Shape;152;p27"/>
            <p:cNvSpPr txBox="1"/>
            <p:nvPr/>
          </p:nvSpPr>
          <p:spPr>
            <a:xfrm>
              <a:off x="400050" y="3476625"/>
              <a:ext cx="39432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003C6C"/>
                  </a:solidFill>
                  <a:latin typeface="Roboto"/>
                  <a:ea typeface="Roboto"/>
                  <a:cs typeface="Roboto"/>
                  <a:sym typeface="Roboto"/>
                </a:rPr>
                <a:t>4. LLM Integration</a:t>
              </a:r>
              <a:endParaRPr b="1" sz="1500">
                <a:solidFill>
                  <a:srgbClr val="003C6C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434343"/>
                  </a:solidFill>
                  <a:latin typeface="Roboto"/>
                  <a:ea typeface="Roboto"/>
                  <a:cs typeface="Roboto"/>
                  <a:sym typeface="Roboto"/>
                </a:rPr>
                <a:t>Interpret OCR output and image, inject detected diagrams/images into JSON text</a:t>
              </a:r>
              <a:endParaRPr sz="12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153" name="Google Shape;153;p27"/>
          <p:cNvPicPr preferRelativeResize="0"/>
          <p:nvPr/>
        </p:nvPicPr>
        <p:blipFill rotWithShape="1">
          <a:blip r:embed="rId4">
            <a:alphaModFix/>
          </a:blip>
          <a:srcRect b="27778" l="0" r="0" t="27778"/>
          <a:stretch/>
        </p:blipFill>
        <p:spPr>
          <a:xfrm>
            <a:off x="6858000" y="4476750"/>
            <a:ext cx="1905000" cy="476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4" name="Google Shape;154;p27"/>
          <p:cNvGrpSpPr/>
          <p:nvPr/>
        </p:nvGrpSpPr>
        <p:grpSpPr>
          <a:xfrm>
            <a:off x="4705350" y="2952750"/>
            <a:ext cx="4134000" cy="1238400"/>
            <a:chOff x="4705350" y="2952750"/>
            <a:chExt cx="4134000" cy="1238400"/>
          </a:xfrm>
        </p:grpSpPr>
        <p:sp>
          <p:nvSpPr>
            <p:cNvPr id="155" name="Google Shape;155;p27"/>
            <p:cNvSpPr/>
            <p:nvPr/>
          </p:nvSpPr>
          <p:spPr>
            <a:xfrm>
              <a:off x="4705350" y="2952750"/>
              <a:ext cx="4134000" cy="1238400"/>
            </a:xfrm>
            <a:prstGeom prst="roundRect">
              <a:avLst>
                <a:gd fmla="val 7692" name="adj"/>
              </a:avLst>
            </a:prstGeom>
            <a:solidFill>
              <a:srgbClr val="F8FAFC"/>
            </a:solidFill>
            <a:ln cap="flat" cmpd="sng" w="9525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00"/>
            </a:p>
          </p:txBody>
        </p:sp>
        <p:sp>
          <p:nvSpPr>
            <p:cNvPr id="156" name="Google Shape;156;p27"/>
            <p:cNvSpPr txBox="1"/>
            <p:nvPr/>
          </p:nvSpPr>
          <p:spPr>
            <a:xfrm>
              <a:off x="4800600" y="3083052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rgbClr val="F29813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picture_as_pdf</a:t>
              </a:r>
              <a:endParaRPr sz="2500">
                <a:solidFill>
                  <a:srgbClr val="F29813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57" name="Google Shape;157;p27"/>
            <p:cNvSpPr txBox="1"/>
            <p:nvPr/>
          </p:nvSpPr>
          <p:spPr>
            <a:xfrm>
              <a:off x="4800600" y="3476625"/>
              <a:ext cx="39432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003C6C"/>
                  </a:solidFill>
                  <a:latin typeface="Roboto"/>
                  <a:ea typeface="Roboto"/>
                  <a:cs typeface="Roboto"/>
                  <a:sym typeface="Roboto"/>
                </a:rPr>
                <a:t>5. Final Output Generation</a:t>
              </a:r>
              <a:endParaRPr b="1" sz="1500">
                <a:solidFill>
                  <a:srgbClr val="003C6C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45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Generate reconstructed PDF, markdown, or Google Doc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/>
              <a:t>Cron Job	</a:t>
            </a:r>
            <a:endParaRPr sz="2720"/>
          </a:p>
        </p:txBody>
      </p:sp>
      <p:sp>
        <p:nvSpPr>
          <p:cNvPr id="163" name="Google Shape;163;p28"/>
          <p:cNvSpPr txBox="1"/>
          <p:nvPr>
            <p:ph idx="1" type="body"/>
          </p:nvPr>
        </p:nvSpPr>
        <p:spPr>
          <a:xfrm>
            <a:off x="311700" y="1152475"/>
            <a:ext cx="3741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C</a:t>
            </a:r>
            <a:r>
              <a:rPr b="1" lang="en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ron job: O</a:t>
            </a:r>
            <a:r>
              <a:rPr b="1" lang="en">
                <a:solidFill>
                  <a:schemeClr val="dk1"/>
                </a:solidFill>
              </a:rPr>
              <a:t>uter shell connecting each logic layer, running at automated intervals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 automation</a:t>
            </a:r>
            <a:r>
              <a:rPr lang="en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the system runs itself every day at a scheduled time (9 AM)</a:t>
            </a:r>
            <a:r>
              <a:rPr lang="en">
                <a:solidFill>
                  <a:schemeClr val="dk1"/>
                </a:solidFill>
              </a:rPr>
              <a:t> → user does not need to intervene</a:t>
            </a:r>
            <a:endParaRPr sz="1424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8"/>
          <p:cNvSpPr txBox="1"/>
          <p:nvPr>
            <p:ph idx="2" type="body"/>
          </p:nvPr>
        </p:nvSpPr>
        <p:spPr>
          <a:xfrm>
            <a:off x="5314950" y="1066725"/>
            <a:ext cx="3517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</a:pPr>
            <a:r>
              <a:rPr b="1" lang="en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technical knowledge required after setup</a:t>
            </a:r>
            <a:r>
              <a:rPr lang="en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Once configured, the user simply drops images into a folder </a:t>
            </a:r>
            <a:r>
              <a:rPr lang="en">
                <a:solidFill>
                  <a:schemeClr val="dk1"/>
                </a:solidFill>
              </a:rPr>
              <a:t>→ </a:t>
            </a:r>
            <a:r>
              <a:rPr lang="en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 handles everything else automatically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19044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24"/>
              <a:buFont typeface="Arial"/>
              <a:buChar char="-"/>
            </a:pPr>
            <a:r>
              <a:rPr b="1" lang="en" sz="1424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Scalability:</a:t>
            </a:r>
            <a:r>
              <a:rPr lang="en" sz="1424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cron job processes any number of images in a single run</a:t>
            </a:r>
            <a:r>
              <a:rPr lang="en" sz="1424">
                <a:solidFill>
                  <a:schemeClr val="dk1"/>
                </a:solidFill>
              </a:rPr>
              <a:t> → easily scalable to different sets of notes</a:t>
            </a:r>
            <a:endParaRPr sz="1424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5" name="Google Shape;165;p28"/>
          <p:cNvPicPr preferRelativeResize="0"/>
          <p:nvPr/>
        </p:nvPicPr>
        <p:blipFill rotWithShape="1">
          <a:blip r:embed="rId3">
            <a:alphaModFix/>
          </a:blip>
          <a:srcRect b="5918" l="0" r="0" t="0"/>
          <a:stretch/>
        </p:blipFill>
        <p:spPr>
          <a:xfrm>
            <a:off x="4133850" y="1066725"/>
            <a:ext cx="1181100" cy="250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9"/>
          <p:cNvSpPr txBox="1"/>
          <p:nvPr>
            <p:ph idx="1" type="body"/>
          </p:nvPr>
        </p:nvSpPr>
        <p:spPr>
          <a:xfrm>
            <a:off x="66925" y="687075"/>
            <a:ext cx="3288000" cy="328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</a:pPr>
            <a:r>
              <a:rPr lang="en" sz="1380">
                <a:solidFill>
                  <a:schemeClr val="dk1"/>
                </a:solidFill>
              </a:rPr>
              <a:t>Techniques:</a:t>
            </a:r>
            <a:endParaRPr sz="1380">
              <a:solidFill>
                <a:schemeClr val="dk1"/>
              </a:solidFill>
            </a:endParaRPr>
          </a:p>
          <a:p>
            <a:pPr indent="-298768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5"/>
              <a:buFont typeface="Arial"/>
              <a:buChar char="●"/>
            </a:pPr>
            <a:r>
              <a:rPr lang="en" sz="1380">
                <a:solidFill>
                  <a:schemeClr val="dk1"/>
                </a:solidFill>
              </a:rPr>
              <a:t>Convert image to grayscale</a:t>
            </a:r>
            <a:endParaRPr sz="1380">
              <a:solidFill>
                <a:schemeClr val="dk1"/>
              </a:solidFill>
            </a:endParaRPr>
          </a:p>
          <a:p>
            <a:pPr indent="-298768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5"/>
              <a:buFont typeface="Arial"/>
              <a:buChar char="●"/>
            </a:pPr>
            <a:r>
              <a:rPr lang="en" sz="1380">
                <a:solidFill>
                  <a:schemeClr val="dk1"/>
                </a:solidFill>
              </a:rPr>
              <a:t>Remove background noise</a:t>
            </a:r>
            <a:endParaRPr sz="1380">
              <a:solidFill>
                <a:schemeClr val="dk1"/>
              </a:solidFill>
            </a:endParaRPr>
          </a:p>
          <a:p>
            <a:pPr indent="-298768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5"/>
              <a:buFont typeface="Arial"/>
              <a:buChar char="●"/>
            </a:pPr>
            <a:r>
              <a:rPr lang="en" sz="1380">
                <a:solidFill>
                  <a:schemeClr val="dk1"/>
                </a:solidFill>
              </a:rPr>
              <a:t>Apply thresholding/binarization</a:t>
            </a:r>
            <a:endParaRPr sz="1380">
              <a:solidFill>
                <a:schemeClr val="dk1"/>
              </a:solidFill>
            </a:endParaRPr>
          </a:p>
          <a:p>
            <a:pPr indent="-298768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5"/>
              <a:buFont typeface="Arial"/>
              <a:buChar char="●"/>
            </a:pPr>
            <a:r>
              <a:rPr lang="en" sz="1380">
                <a:solidFill>
                  <a:schemeClr val="dk1"/>
                </a:solidFill>
              </a:rPr>
              <a:t>Enhance contrast and sharpness</a:t>
            </a:r>
            <a:endParaRPr sz="1380">
              <a:solidFill>
                <a:schemeClr val="dk1"/>
              </a:solidFill>
            </a:endParaRPr>
          </a:p>
          <a:p>
            <a:pPr indent="-298768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5"/>
              <a:buFont typeface="Arial"/>
              <a:buChar char="●"/>
            </a:pPr>
            <a:r>
              <a:rPr lang="en" sz="1380">
                <a:solidFill>
                  <a:schemeClr val="dk1"/>
                </a:solidFill>
              </a:rPr>
              <a:t>Correct skewed or rotated images</a:t>
            </a:r>
            <a:endParaRPr sz="1380">
              <a:solidFill>
                <a:schemeClr val="dk1"/>
              </a:solidFill>
            </a:endParaRPr>
          </a:p>
          <a:p>
            <a:pPr indent="-298768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5"/>
              <a:buFont typeface="Arial"/>
              <a:buChar char="●"/>
            </a:pPr>
            <a:r>
              <a:rPr lang="en" sz="1380">
                <a:solidFill>
                  <a:schemeClr val="dk1"/>
                </a:solidFill>
              </a:rPr>
              <a:t>Normalize image resolution</a:t>
            </a:r>
            <a:endParaRPr sz="138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</a:pPr>
            <a:r>
              <a:rPr lang="en" sz="1380">
                <a:solidFill>
                  <a:schemeClr val="dk1"/>
                </a:solidFill>
              </a:rPr>
              <a:t>Benefits:</a:t>
            </a:r>
            <a:endParaRPr sz="1480">
              <a:solidFill>
                <a:schemeClr val="dk1"/>
              </a:solidFill>
            </a:endParaRPr>
          </a:p>
          <a:p>
            <a:pPr indent="-298768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5"/>
              <a:buFont typeface="Arial"/>
              <a:buChar char="●"/>
            </a:pPr>
            <a:r>
              <a:rPr lang="en" sz="1380">
                <a:solidFill>
                  <a:schemeClr val="dk1"/>
                </a:solidFill>
                <a:highlight>
                  <a:schemeClr val="lt1"/>
                </a:highlight>
              </a:rPr>
              <a:t>improves text visibility</a:t>
            </a:r>
            <a:endParaRPr sz="138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-298768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5"/>
              <a:buFont typeface="Arial"/>
              <a:buChar char="●"/>
            </a:pPr>
            <a:r>
              <a:rPr lang="en" sz="1380">
                <a:solidFill>
                  <a:schemeClr val="dk1"/>
                </a:solidFill>
                <a:highlight>
                  <a:schemeClr val="lt1"/>
                </a:highlight>
              </a:rPr>
              <a:t>reduces OCR detection errors</a:t>
            </a:r>
            <a:endParaRPr sz="138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-298768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5"/>
              <a:buFont typeface="Arial"/>
              <a:buChar char="●"/>
            </a:pPr>
            <a:r>
              <a:rPr lang="en" sz="1380">
                <a:solidFill>
                  <a:schemeClr val="dk1"/>
                </a:solidFill>
                <a:highlight>
                  <a:schemeClr val="lt1"/>
                </a:highlight>
              </a:rPr>
              <a:t>increases extraction accuracy</a:t>
            </a:r>
            <a:endParaRPr sz="138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-298768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5"/>
              <a:buFont typeface="Arial"/>
              <a:buChar char="●"/>
            </a:pPr>
            <a:r>
              <a:rPr lang="en" sz="1380">
                <a:solidFill>
                  <a:schemeClr val="dk1"/>
                </a:solidFill>
                <a:highlight>
                  <a:schemeClr val="lt1"/>
                </a:highlight>
              </a:rPr>
              <a:t>produces cleaner structured output for the LLM</a:t>
            </a:r>
            <a:endParaRPr sz="138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r>
              <a:t/>
            </a:r>
            <a:endParaRPr sz="1380">
              <a:solidFill>
                <a:schemeClr val="dk1"/>
              </a:solidFill>
            </a:endParaRPr>
          </a:p>
        </p:txBody>
      </p:sp>
      <p:sp>
        <p:nvSpPr>
          <p:cNvPr id="171" name="Google Shape;171;p29"/>
          <p:cNvSpPr txBox="1"/>
          <p:nvPr>
            <p:ph type="title"/>
          </p:nvPr>
        </p:nvSpPr>
        <p:spPr>
          <a:xfrm>
            <a:off x="311700" y="1143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Preprocessing </a:t>
            </a:r>
            <a:endParaRPr/>
          </a:p>
        </p:txBody>
      </p:sp>
      <p:pic>
        <p:nvPicPr>
          <p:cNvPr id="172" name="Google Shape;172;p29"/>
          <p:cNvPicPr preferRelativeResize="0"/>
          <p:nvPr/>
        </p:nvPicPr>
        <p:blipFill rotWithShape="1">
          <a:blip r:embed="rId3">
            <a:alphaModFix/>
          </a:blip>
          <a:srcRect b="11961" l="10185" r="4940" t="7002"/>
          <a:stretch/>
        </p:blipFill>
        <p:spPr>
          <a:xfrm>
            <a:off x="6522800" y="544000"/>
            <a:ext cx="2540174" cy="3282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73" name="Google Shape;173;p29"/>
          <p:cNvPicPr preferRelativeResize="0"/>
          <p:nvPr/>
        </p:nvPicPr>
        <p:blipFill rotWithShape="1">
          <a:blip r:embed="rId4">
            <a:alphaModFix/>
          </a:blip>
          <a:srcRect b="12948" l="12201" r="4632" t="6582"/>
          <a:stretch/>
        </p:blipFill>
        <p:spPr>
          <a:xfrm>
            <a:off x="3354925" y="571500"/>
            <a:ext cx="2722675" cy="32279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74" name="Google Shape;174;p29"/>
          <p:cNvSpPr/>
          <p:nvPr/>
        </p:nvSpPr>
        <p:spPr>
          <a:xfrm>
            <a:off x="6010475" y="2583950"/>
            <a:ext cx="572400" cy="234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0" title="Screenshot 2026-06-06 at 10.40.08 PM.png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620" r="0" t="0"/>
          <a:stretch/>
        </p:blipFill>
        <p:spPr>
          <a:xfrm>
            <a:off x="38463" y="0"/>
            <a:ext cx="9067075" cy="4467500"/>
          </a:xfrm>
          <a:prstGeom prst="rect">
            <a:avLst/>
          </a:prstGeom>
        </p:spPr>
      </p:pic>
      <p:sp>
        <p:nvSpPr>
          <p:cNvPr id="180" name="Google Shape;180;p30"/>
          <p:cNvSpPr txBox="1"/>
          <p:nvPr>
            <p:ph type="title"/>
          </p:nvPr>
        </p:nvSpPr>
        <p:spPr>
          <a:xfrm>
            <a:off x="38475" y="0"/>
            <a:ext cx="4011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Tesseract:</a:t>
            </a:r>
            <a:endParaRPr/>
          </a:p>
        </p:txBody>
      </p:sp>
      <p:sp>
        <p:nvSpPr>
          <p:cNvPr id="181" name="Google Shape;181;p30"/>
          <p:cNvSpPr txBox="1"/>
          <p:nvPr>
            <p:ph idx="1" type="body"/>
          </p:nvPr>
        </p:nvSpPr>
        <p:spPr>
          <a:xfrm>
            <a:off x="0" y="899700"/>
            <a:ext cx="4011900" cy="32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What was promised: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1"/>
          <p:cNvSpPr txBox="1"/>
          <p:nvPr>
            <p:ph type="title"/>
          </p:nvPr>
        </p:nvSpPr>
        <p:spPr>
          <a:xfrm>
            <a:off x="311700" y="249075"/>
            <a:ext cx="40119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/>
              <a:t>Real Performance </a:t>
            </a:r>
            <a:endParaRPr sz="2720"/>
          </a:p>
        </p:txBody>
      </p:sp>
      <p:sp>
        <p:nvSpPr>
          <p:cNvPr id="187" name="Google Shape;187;p31"/>
          <p:cNvSpPr txBox="1"/>
          <p:nvPr>
            <p:ph idx="1" type="body"/>
          </p:nvPr>
        </p:nvSpPr>
        <p:spPr>
          <a:xfrm>
            <a:off x="311700" y="961200"/>
            <a:ext cx="4011900" cy="322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580"/>
              <a:t>Tesseract Output</a:t>
            </a:r>
            <a:endParaRPr sz="1580"/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018"/>
              <a:buNone/>
            </a:pPr>
            <a:r>
              <a:rPr lang="en" sz="111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(0) REFERENCE THE PAGE AND CHAPTER FROM THE TEXTBOOK AND |</a:t>
            </a:r>
            <a:endParaRPr sz="111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11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INCLUDE TE DATE.</a:t>
            </a:r>
            <a:endParaRPr sz="111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t/>
            </a:r>
            <a:endParaRPr sz="111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11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© stim THROUGH THE CHAPTER YOU WANT: TO SUMMORISE</a:t>
            </a:r>
            <a:endParaRPr sz="111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11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“&gt; SAE Dab ee feaihecees teat Ea ca</a:t>
            </a:r>
            <a:endParaRPr sz="111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t/>
            </a:r>
            <a:endParaRPr sz="111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11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@. summarise ACH SECTION. IN YOUR OWN NORDS OM. STICKY.</a:t>
            </a:r>
            <a:endParaRPr sz="111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11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NOTES.</a:t>
            </a:r>
            <a:endParaRPr sz="111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11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 Sea = KOA 100A; impoe TAT CONCEPTS: &amp; 10e0S..</a:t>
            </a:r>
            <a:endParaRPr sz="111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11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&gt; GE - rect QuoTes 4</a:t>
            </a:r>
            <a:endParaRPr sz="111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11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‘&gt; SNR Yorn. COMGAPTE ron mE DerwarTiONS .</a:t>
            </a:r>
            <a:endParaRPr sz="111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t/>
            </a:r>
            <a:endParaRPr sz="111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11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@ were. wm woer cowese sevrences =</a:t>
            </a:r>
            <a:endParaRPr sz="111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9561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18"/>
              <a:buFont typeface="Arial"/>
              <a:buAutoNum type="alphaLcPeriod"/>
            </a:pPr>
            <a:r>
              <a:rPr lang="en" sz="111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THE, SHoeTER THE Sevreniees. THE EARICR HOU WiLL</a:t>
            </a:r>
            <a:endParaRPr sz="1395"/>
          </a:p>
        </p:txBody>
      </p:sp>
      <p:sp>
        <p:nvSpPr>
          <p:cNvPr id="188" name="Google Shape;188;p31"/>
          <p:cNvSpPr/>
          <p:nvPr>
            <p:ph idx="2" type="pic"/>
          </p:nvPr>
        </p:nvSpPr>
        <p:spPr>
          <a:xfrm>
            <a:off x="4584000" y="0"/>
            <a:ext cx="4560000" cy="5143500"/>
          </a:xfrm>
          <a:prstGeom prst="rect">
            <a:avLst/>
          </a:prstGeom>
        </p:spPr>
      </p:sp>
      <p:pic>
        <p:nvPicPr>
          <p:cNvPr id="189" name="Google Shape;189;p31"/>
          <p:cNvPicPr preferRelativeResize="0"/>
          <p:nvPr/>
        </p:nvPicPr>
        <p:blipFill rotWithShape="1">
          <a:blip r:embed="rId3">
            <a:alphaModFix/>
          </a:blip>
          <a:srcRect b="4131" l="10185" r="4940" t="3661"/>
          <a:stretch/>
        </p:blipFill>
        <p:spPr>
          <a:xfrm>
            <a:off x="4629025" y="0"/>
            <a:ext cx="4559999" cy="546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